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277" r:id="rId71"/>
    <p:sldId id="278" r:id="rId72"/>
    <p:sldId id="279" r:id="rId73"/>
    <p:sldId id="280" r:id="rId74"/>
    <p:sldId id="281" r:id="rId75"/>
    <p:sldId id="282" r:id="rId76"/>
    <p:sldId id="283" r:id="rId77"/>
    <p:sldId id="284" r:id="rId78"/>
    <p:sldId id="285" r:id="rId79"/>
    <p:sldId id="286" r:id="rId80"/>
    <p:sldId id="287" r:id="rId81"/>
    <p:sldId id="288" r:id="rId82"/>
    <p:sldId id="289" r:id="rId83"/>
    <p:sldId id="290" r:id="rId84"/>
    <p:sldId id="291" r:id="rId85"/>
    <p:sldId id="292" r:id="rId86"/>
    <p:sldId id="293" r:id="rId87"/>
    <p:sldId id="294" r:id="rId88"/>
    <p:sldId id="295" r:id="rId89"/>
    <p:sldId id="296" r:id="rId90"/>
    <p:sldId id="297" r:id="rId91"/>
    <p:sldId id="298" r:id="rId92"/>
    <p:sldId id="299" r:id="rId93"/>
    <p:sldId id="300" r:id="rId94"/>
    <p:sldId id="301" r:id="rId95"/>
    <p:sldId id="302" r:id="rId96"/>
    <p:sldId id="303" r:id="rId9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Handy Casual" charset="1" panose="00000500000000000000"/>
      <p:regular r:id="rId14"/>
    </p:embeddedFont>
    <p:embeddedFont>
      <p:font typeface="Pompiere" charset="1" panose="02000000000000000000"/>
      <p:regular r:id="rId15"/>
    </p:embeddedFont>
    <p:embeddedFont>
      <p:font typeface="Balsamiq Sans" charset="1" panose="02000603000000000000"/>
      <p:regular r:id="rId16"/>
    </p:embeddedFont>
    <p:embeddedFont>
      <p:font typeface="Balsamiq Sans Bold" charset="1" panose="02000603000000000000"/>
      <p:regular r:id="rId17"/>
    </p:embeddedFont>
    <p:embeddedFont>
      <p:font typeface="Balsamiq Sans Italics" charset="1" panose="02000603000000000000"/>
      <p:regular r:id="rId18"/>
    </p:embeddedFont>
    <p:embeddedFont>
      <p:font typeface="Balsamiq Sans Bold Italics" charset="1" panose="02000603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Roca Two" charset="1" panose="00000500000000000000"/>
      <p:regular r:id="rId26"/>
    </p:embeddedFont>
    <p:embeddedFont>
      <p:font typeface="Roca Two Bold" charset="1" panose="00000800000000000000"/>
      <p:regular r:id="rId27"/>
    </p:embeddedFont>
    <p:embeddedFont>
      <p:font typeface="Roca Two Italics" charset="1" panose="00000400000000000000"/>
      <p:regular r:id="rId28"/>
    </p:embeddedFont>
    <p:embeddedFont>
      <p:font typeface="Roca Two Bold Italics" charset="1" panose="00000800000000000000"/>
      <p:regular r:id="rId29"/>
    </p:embeddedFont>
    <p:embeddedFont>
      <p:font typeface="Roca Two Thin" charset="1" panose="00000200000000000000"/>
      <p:regular r:id="rId30"/>
    </p:embeddedFont>
    <p:embeddedFont>
      <p:font typeface="Roca Two Thin Italics" charset="1" panose="00000200000000000000"/>
      <p:regular r:id="rId31"/>
    </p:embeddedFont>
    <p:embeddedFont>
      <p:font typeface="Roca Two Light" charset="1" panose="00000400000000000000"/>
      <p:regular r:id="rId32"/>
    </p:embeddedFont>
    <p:embeddedFont>
      <p:font typeface="Roca Two Light Italics" charset="1" panose="00000400000000000000"/>
      <p:regular r:id="rId33"/>
    </p:embeddedFont>
    <p:embeddedFont>
      <p:font typeface="Roca Two Ultra-Bold" charset="1" panose="00000A00000000000000"/>
      <p:regular r:id="rId34"/>
    </p:embeddedFont>
    <p:embeddedFont>
      <p:font typeface="Roca Two Ultra-Bold Italics" charset="1" panose="00000A00000000000000"/>
      <p:regular r:id="rId35"/>
    </p:embeddedFont>
    <p:embeddedFont>
      <p:font typeface="Roca Two Heavy" charset="1" panose="00000A00000000000000"/>
      <p:regular r:id="rId36"/>
    </p:embeddedFont>
    <p:embeddedFont>
      <p:font typeface="Roca Two Heavy Italics" charset="1" panose="00000A00000000000000"/>
      <p:regular r:id="rId37"/>
    </p:embeddedFont>
    <p:embeddedFont>
      <p:font typeface="Open Sauce" charset="1" panose="00000500000000000000"/>
      <p:regular r:id="rId38"/>
    </p:embeddedFont>
    <p:embeddedFont>
      <p:font typeface="Open Sauce Bold" charset="1" panose="00000800000000000000"/>
      <p:regular r:id="rId39"/>
    </p:embeddedFont>
    <p:embeddedFont>
      <p:font typeface="Open Sauce Italics" charset="1" panose="00000500000000000000"/>
      <p:regular r:id="rId40"/>
    </p:embeddedFont>
    <p:embeddedFont>
      <p:font typeface="Open Sauce Bold Italics" charset="1" panose="00000800000000000000"/>
      <p:regular r:id="rId41"/>
    </p:embeddedFont>
    <p:embeddedFont>
      <p:font typeface="Open Sauce Light" charset="1" panose="00000400000000000000"/>
      <p:regular r:id="rId42"/>
    </p:embeddedFont>
    <p:embeddedFont>
      <p:font typeface="Open Sauce Light Italics" charset="1" panose="00000400000000000000"/>
      <p:regular r:id="rId43"/>
    </p:embeddedFont>
    <p:embeddedFont>
      <p:font typeface="Open Sauce Medium" charset="1" panose="00000600000000000000"/>
      <p:regular r:id="rId44"/>
    </p:embeddedFont>
    <p:embeddedFont>
      <p:font typeface="Open Sauce Medium Italics" charset="1" panose="00000600000000000000"/>
      <p:regular r:id="rId45"/>
    </p:embeddedFont>
    <p:embeddedFont>
      <p:font typeface="Open Sauce Semi-Bold" charset="1" panose="00000700000000000000"/>
      <p:regular r:id="rId46"/>
    </p:embeddedFont>
    <p:embeddedFont>
      <p:font typeface="Open Sauce Semi-Bold Italics" charset="1" panose="00000700000000000000"/>
      <p:regular r:id="rId47"/>
    </p:embeddedFont>
    <p:embeddedFont>
      <p:font typeface="Open Sauce Heavy" charset="1" panose="00000A00000000000000"/>
      <p:regular r:id="rId48"/>
    </p:embeddedFont>
    <p:embeddedFont>
      <p:font typeface="Open Sauce Heavy Italics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64" Target="slides/slide15.xml" Type="http://schemas.openxmlformats.org/officeDocument/2006/relationships/slide"/><Relationship Id="rId65" Target="slides/slide16.xml" Type="http://schemas.openxmlformats.org/officeDocument/2006/relationships/slide"/><Relationship Id="rId66" Target="slides/slide17.xml" Type="http://schemas.openxmlformats.org/officeDocument/2006/relationships/slide"/><Relationship Id="rId67" Target="slides/slide18.xml" Type="http://schemas.openxmlformats.org/officeDocument/2006/relationships/slide"/><Relationship Id="rId68" Target="slides/slide19.xml" Type="http://schemas.openxmlformats.org/officeDocument/2006/relationships/slide"/><Relationship Id="rId69" Target="slides/slide20.xml" Type="http://schemas.openxmlformats.org/officeDocument/2006/relationships/slide"/><Relationship Id="rId7" Target="fonts/font7.fntdata" Type="http://schemas.openxmlformats.org/officeDocument/2006/relationships/font"/><Relationship Id="rId70" Target="slides/slide21.xml" Type="http://schemas.openxmlformats.org/officeDocument/2006/relationships/slide"/><Relationship Id="rId71" Target="slides/slide22.xml" Type="http://schemas.openxmlformats.org/officeDocument/2006/relationships/slide"/><Relationship Id="rId72" Target="slides/slide23.xml" Type="http://schemas.openxmlformats.org/officeDocument/2006/relationships/slide"/><Relationship Id="rId73" Target="slides/slide24.xml" Type="http://schemas.openxmlformats.org/officeDocument/2006/relationships/slide"/><Relationship Id="rId74" Target="slides/slide25.xml" Type="http://schemas.openxmlformats.org/officeDocument/2006/relationships/slide"/><Relationship Id="rId75" Target="slides/slide26.xml" Type="http://schemas.openxmlformats.org/officeDocument/2006/relationships/slide"/><Relationship Id="rId76" Target="slides/slide27.xml" Type="http://schemas.openxmlformats.org/officeDocument/2006/relationships/slide"/><Relationship Id="rId77" Target="slides/slide28.xml" Type="http://schemas.openxmlformats.org/officeDocument/2006/relationships/slide"/><Relationship Id="rId78" Target="slides/slide29.xml" Type="http://schemas.openxmlformats.org/officeDocument/2006/relationships/slide"/><Relationship Id="rId79" Target="slides/slide30.xml" Type="http://schemas.openxmlformats.org/officeDocument/2006/relationships/slide"/><Relationship Id="rId8" Target="fonts/font8.fntdata" Type="http://schemas.openxmlformats.org/officeDocument/2006/relationships/font"/><Relationship Id="rId80" Target="slides/slide31.xml" Type="http://schemas.openxmlformats.org/officeDocument/2006/relationships/slide"/><Relationship Id="rId81" Target="slides/slide32.xml" Type="http://schemas.openxmlformats.org/officeDocument/2006/relationships/slide"/><Relationship Id="rId82" Target="slides/slide33.xml" Type="http://schemas.openxmlformats.org/officeDocument/2006/relationships/slide"/><Relationship Id="rId83" Target="slides/slide34.xml" Type="http://schemas.openxmlformats.org/officeDocument/2006/relationships/slide"/><Relationship Id="rId84" Target="slides/slide35.xml" Type="http://schemas.openxmlformats.org/officeDocument/2006/relationships/slide"/><Relationship Id="rId85" Target="slides/slide36.xml" Type="http://schemas.openxmlformats.org/officeDocument/2006/relationships/slide"/><Relationship Id="rId86" Target="slides/slide37.xml" Type="http://schemas.openxmlformats.org/officeDocument/2006/relationships/slide"/><Relationship Id="rId87" Target="slides/slide38.xml" Type="http://schemas.openxmlformats.org/officeDocument/2006/relationships/slide"/><Relationship Id="rId88" Target="slides/slide39.xml" Type="http://schemas.openxmlformats.org/officeDocument/2006/relationships/slide"/><Relationship Id="rId89" Target="slides/slide40.xml" Type="http://schemas.openxmlformats.org/officeDocument/2006/relationships/slide"/><Relationship Id="rId9" Target="fonts/font9.fntdata" Type="http://schemas.openxmlformats.org/officeDocument/2006/relationships/font"/><Relationship Id="rId90" Target="slides/slide41.xml" Type="http://schemas.openxmlformats.org/officeDocument/2006/relationships/slide"/><Relationship Id="rId91" Target="slides/slide42.xml" Type="http://schemas.openxmlformats.org/officeDocument/2006/relationships/slide"/><Relationship Id="rId92" Target="slides/slide43.xml" Type="http://schemas.openxmlformats.org/officeDocument/2006/relationships/slide"/><Relationship Id="rId93" Target="slides/slide44.xml" Type="http://schemas.openxmlformats.org/officeDocument/2006/relationships/slide"/><Relationship Id="rId94" Target="slides/slide45.xml" Type="http://schemas.openxmlformats.org/officeDocument/2006/relationships/slide"/><Relationship Id="rId95" Target="slides/slide46.xml" Type="http://schemas.openxmlformats.org/officeDocument/2006/relationships/slide"/><Relationship Id="rId96" Target="slides/slide47.xml" Type="http://schemas.openxmlformats.org/officeDocument/2006/relationships/slide"/><Relationship Id="rId97" Target="slides/slide48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jpeg" Type="http://schemas.openxmlformats.org/officeDocument/2006/relationships/image"/><Relationship Id="rId4" Target="../media/image38.jpeg" Type="http://schemas.openxmlformats.org/officeDocument/2006/relationships/image"/><Relationship Id="rId5" Target="../media/image39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9LhxiqFE.mp4" Type="http://schemas.microsoft.com/office/2007/relationships/media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1.jpeg" Type="http://schemas.openxmlformats.org/officeDocument/2006/relationships/image"/><Relationship Id="rId9" Target="../media/VAF9LhxiqFE.mp4" Type="http://schemas.openxmlformats.org/officeDocument/2006/relationships/video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2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4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6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6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9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0.jpe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5.jpeg" Type="http://schemas.openxmlformats.org/officeDocument/2006/relationships/image"/><Relationship Id="rId4" Target="../media/image66.jpeg" Type="http://schemas.openxmlformats.org/officeDocument/2006/relationships/image"/><Relationship Id="rId5" Target="../media/image67.jpe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75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0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60641">
            <a:off x="2254592" y="2699686"/>
            <a:ext cx="1737858" cy="1583030"/>
          </a:xfrm>
          <a:custGeom>
            <a:avLst/>
            <a:gdLst/>
            <a:ahLst/>
            <a:cxnLst/>
            <a:rect r="r" b="b" t="t" l="l"/>
            <a:pathLst>
              <a:path h="1583030" w="1737858">
                <a:moveTo>
                  <a:pt x="0" y="0"/>
                </a:moveTo>
                <a:lnTo>
                  <a:pt x="1737858" y="0"/>
                </a:lnTo>
                <a:lnTo>
                  <a:pt x="1737858" y="1583030"/>
                </a:lnTo>
                <a:lnTo>
                  <a:pt x="0" y="1583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379677">
            <a:off x="15450786" y="2163839"/>
            <a:ext cx="3617028" cy="3833073"/>
          </a:xfrm>
          <a:custGeom>
            <a:avLst/>
            <a:gdLst/>
            <a:ahLst/>
            <a:cxnLst/>
            <a:rect r="r" b="b" t="t" l="l"/>
            <a:pathLst>
              <a:path h="3833073" w="3617028">
                <a:moveTo>
                  <a:pt x="0" y="3833074"/>
                </a:moveTo>
                <a:lnTo>
                  <a:pt x="3617028" y="3833074"/>
                </a:lnTo>
                <a:lnTo>
                  <a:pt x="3617028" y="0"/>
                </a:lnTo>
                <a:lnTo>
                  <a:pt x="0" y="0"/>
                </a:lnTo>
                <a:lnTo>
                  <a:pt x="0" y="38330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68932">
            <a:off x="288293" y="7833704"/>
            <a:ext cx="1480813" cy="2123030"/>
          </a:xfrm>
          <a:custGeom>
            <a:avLst/>
            <a:gdLst/>
            <a:ahLst/>
            <a:cxnLst/>
            <a:rect r="r" b="b" t="t" l="l"/>
            <a:pathLst>
              <a:path h="2123030" w="1480813">
                <a:moveTo>
                  <a:pt x="0" y="0"/>
                </a:moveTo>
                <a:lnTo>
                  <a:pt x="1480814" y="0"/>
                </a:lnTo>
                <a:lnTo>
                  <a:pt x="1480814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19627" y="3725227"/>
            <a:ext cx="9822853" cy="2836546"/>
          </a:xfrm>
          <a:custGeom>
            <a:avLst/>
            <a:gdLst/>
            <a:ahLst/>
            <a:cxnLst/>
            <a:rect r="r" b="b" t="t" l="l"/>
            <a:pathLst>
              <a:path h="2836546" w="9822853">
                <a:moveTo>
                  <a:pt x="0" y="0"/>
                </a:moveTo>
                <a:lnTo>
                  <a:pt x="9822853" y="0"/>
                </a:lnTo>
                <a:lnTo>
                  <a:pt x="9822853" y="2836546"/>
                </a:lnTo>
                <a:lnTo>
                  <a:pt x="0" y="2836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6190582">
            <a:off x="12745077" y="6969588"/>
            <a:ext cx="1409350" cy="1283790"/>
          </a:xfrm>
          <a:custGeom>
            <a:avLst/>
            <a:gdLst/>
            <a:ahLst/>
            <a:cxnLst/>
            <a:rect r="r" b="b" t="t" l="l"/>
            <a:pathLst>
              <a:path h="1283790" w="1409350">
                <a:moveTo>
                  <a:pt x="1409350" y="0"/>
                </a:moveTo>
                <a:lnTo>
                  <a:pt x="0" y="0"/>
                </a:lnTo>
                <a:lnTo>
                  <a:pt x="0" y="1283790"/>
                </a:lnTo>
                <a:lnTo>
                  <a:pt x="1409350" y="1283790"/>
                </a:lnTo>
                <a:lnTo>
                  <a:pt x="14093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024097" y="4958553"/>
            <a:ext cx="4849594" cy="5008661"/>
            <a:chOff x="0" y="0"/>
            <a:chExt cx="6350000" cy="6558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679" t="0" r="-167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ACF8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86917" y="1858696"/>
            <a:ext cx="5426207" cy="5604187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0" t="-11004" r="0" b="-11004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ACF83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154227" y="3417808"/>
            <a:ext cx="5426207" cy="5604187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0" t="-12887" r="0" b="-1288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ACF8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027487" y="119130"/>
            <a:ext cx="10105073" cy="132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7"/>
              </a:lnSpc>
            </a:pPr>
            <a:r>
              <a:rPr lang="en-US" sz="3812">
                <a:solidFill>
                  <a:srgbClr val="000000"/>
                </a:solidFill>
                <a:latin typeface="Balsamiq Sans"/>
              </a:rPr>
              <a:t>Examples of specialized Products For disabled people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304055" y="8716670"/>
            <a:ext cx="11856615" cy="1638369"/>
          </a:xfrm>
          <a:custGeom>
            <a:avLst/>
            <a:gdLst/>
            <a:ahLst/>
            <a:cxnLst/>
            <a:rect r="r" b="b" t="t" l="l"/>
            <a:pathLst>
              <a:path h="1638369" w="11856615">
                <a:moveTo>
                  <a:pt x="0" y="0"/>
                </a:moveTo>
                <a:lnTo>
                  <a:pt x="11856615" y="0"/>
                </a:lnTo>
                <a:lnTo>
                  <a:pt x="11856615" y="1638369"/>
                </a:lnTo>
                <a:lnTo>
                  <a:pt x="0" y="1638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53379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617189">
            <a:off x="15373854" y="752057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60480" y="1227483"/>
            <a:ext cx="8367040" cy="7256506"/>
          </a:xfrm>
          <a:custGeom>
            <a:avLst/>
            <a:gdLst/>
            <a:ahLst/>
            <a:cxnLst/>
            <a:rect r="r" b="b" t="t" l="l"/>
            <a:pathLst>
              <a:path h="7256506" w="8367040">
                <a:moveTo>
                  <a:pt x="0" y="0"/>
                </a:moveTo>
                <a:lnTo>
                  <a:pt x="8367040" y="0"/>
                </a:lnTo>
                <a:lnTo>
                  <a:pt x="8367040" y="7256506"/>
                </a:lnTo>
                <a:lnTo>
                  <a:pt x="0" y="725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469632">
            <a:off x="6606728" y="3785884"/>
            <a:ext cx="5068740" cy="266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6"/>
              </a:lnSpc>
            </a:pPr>
            <a:r>
              <a:rPr lang="en-US" sz="8457">
                <a:solidFill>
                  <a:srgbClr val="000000"/>
                </a:solidFill>
                <a:latin typeface="Roca Two Bold"/>
              </a:rPr>
              <a:t>PROJECT</a:t>
            </a:r>
          </a:p>
          <a:p>
            <a:pPr algn="ctr">
              <a:lnSpc>
                <a:spcPts val="10656"/>
              </a:lnSpc>
            </a:pPr>
            <a:r>
              <a:rPr lang="en-US" sz="8457">
                <a:solidFill>
                  <a:srgbClr val="000000"/>
                </a:solidFill>
                <a:latin typeface="Roca Two Bold"/>
              </a:rPr>
              <a:t>GOAL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4071736" y="9365416"/>
            <a:ext cx="8432527" cy="1165222"/>
          </a:xfrm>
          <a:custGeom>
            <a:avLst/>
            <a:gdLst/>
            <a:ahLst/>
            <a:cxnLst/>
            <a:rect r="r" b="b" t="t" l="l"/>
            <a:pathLst>
              <a:path h="1165222" w="8432527">
                <a:moveTo>
                  <a:pt x="8432528" y="0"/>
                </a:moveTo>
                <a:lnTo>
                  <a:pt x="0" y="0"/>
                </a:lnTo>
                <a:lnTo>
                  <a:pt x="0" y="1165222"/>
                </a:lnTo>
                <a:lnTo>
                  <a:pt x="8432528" y="1165222"/>
                </a:lnTo>
                <a:lnTo>
                  <a:pt x="84325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321" y="-9599"/>
            <a:ext cx="15605867" cy="9948027"/>
            <a:chOff x="0" y="0"/>
            <a:chExt cx="21259195" cy="135517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21195695" cy="13488265"/>
            </a:xfrm>
            <a:custGeom>
              <a:avLst/>
              <a:gdLst/>
              <a:ahLst/>
              <a:cxnLst/>
              <a:rect r="r" b="b" t="t" l="l"/>
              <a:pathLst>
                <a:path h="13488265" w="21195695">
                  <a:moveTo>
                    <a:pt x="21102985" y="13488265"/>
                  </a:moveTo>
                  <a:lnTo>
                    <a:pt x="92710" y="13488265"/>
                  </a:lnTo>
                  <a:cubicBezTo>
                    <a:pt x="41910" y="13488265"/>
                    <a:pt x="0" y="13446356"/>
                    <a:pt x="0" y="133955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101715" y="0"/>
                  </a:lnTo>
                  <a:cubicBezTo>
                    <a:pt x="21152515" y="0"/>
                    <a:pt x="21194426" y="41910"/>
                    <a:pt x="21194426" y="92710"/>
                  </a:cubicBezTo>
                  <a:lnTo>
                    <a:pt x="21194426" y="13394285"/>
                  </a:lnTo>
                  <a:cubicBezTo>
                    <a:pt x="21195695" y="13446356"/>
                    <a:pt x="21153785" y="13488265"/>
                    <a:pt x="21102985" y="13488265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59195" cy="13551765"/>
            </a:xfrm>
            <a:custGeom>
              <a:avLst/>
              <a:gdLst/>
              <a:ahLst/>
              <a:cxnLst/>
              <a:rect r="r" b="b" t="t" l="l"/>
              <a:pathLst>
                <a:path h="13551765" w="21259195">
                  <a:moveTo>
                    <a:pt x="21134735" y="59690"/>
                  </a:moveTo>
                  <a:cubicBezTo>
                    <a:pt x="21170295" y="59690"/>
                    <a:pt x="21199504" y="88900"/>
                    <a:pt x="21199504" y="124460"/>
                  </a:cubicBezTo>
                  <a:lnTo>
                    <a:pt x="21199504" y="13427306"/>
                  </a:lnTo>
                  <a:cubicBezTo>
                    <a:pt x="21199504" y="13462865"/>
                    <a:pt x="21170295" y="13492076"/>
                    <a:pt x="21134735" y="13492076"/>
                  </a:cubicBezTo>
                  <a:lnTo>
                    <a:pt x="124460" y="13492076"/>
                  </a:lnTo>
                  <a:cubicBezTo>
                    <a:pt x="88900" y="13492076"/>
                    <a:pt x="59690" y="13462865"/>
                    <a:pt x="59690" y="134273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134735" y="59690"/>
                  </a:lnTo>
                  <a:moveTo>
                    <a:pt x="211347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427306"/>
                  </a:lnTo>
                  <a:cubicBezTo>
                    <a:pt x="0" y="13495885"/>
                    <a:pt x="55880" y="13551765"/>
                    <a:pt x="124460" y="13551765"/>
                  </a:cubicBezTo>
                  <a:lnTo>
                    <a:pt x="21134735" y="13551765"/>
                  </a:lnTo>
                  <a:cubicBezTo>
                    <a:pt x="21203315" y="13551765"/>
                    <a:pt x="21259195" y="13495885"/>
                    <a:pt x="21259195" y="13427306"/>
                  </a:cubicBezTo>
                  <a:lnTo>
                    <a:pt x="21259195" y="124460"/>
                  </a:lnTo>
                  <a:cubicBezTo>
                    <a:pt x="21259195" y="55880"/>
                    <a:pt x="21203315" y="0"/>
                    <a:pt x="2113473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AutoShape 6" id="6"/>
          <p:cNvSpPr/>
          <p:nvPr/>
        </p:nvSpPr>
        <p:spPr>
          <a:xfrm flipH="true">
            <a:off x="3069627" y="1437378"/>
            <a:ext cx="12148746" cy="0"/>
          </a:xfrm>
          <a:prstGeom prst="line">
            <a:avLst/>
          </a:prstGeom>
          <a:ln cap="flat" w="38100">
            <a:solidFill>
              <a:srgbClr val="0ACF8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1508112">
            <a:off x="-811326" y="1675433"/>
            <a:ext cx="1906217" cy="3120295"/>
          </a:xfrm>
          <a:custGeom>
            <a:avLst/>
            <a:gdLst/>
            <a:ahLst/>
            <a:cxnLst/>
            <a:rect r="r" b="b" t="t" l="l"/>
            <a:pathLst>
              <a:path h="3120295" w="1906217">
                <a:moveTo>
                  <a:pt x="0" y="0"/>
                </a:moveTo>
                <a:lnTo>
                  <a:pt x="1906217" y="0"/>
                </a:lnTo>
                <a:lnTo>
                  <a:pt x="1906217" y="3120295"/>
                </a:lnTo>
                <a:lnTo>
                  <a:pt x="0" y="312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61746" y="455911"/>
            <a:ext cx="8823967" cy="78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70"/>
              </a:lnSpc>
            </a:pPr>
            <a:r>
              <a:rPr lang="en-US" sz="4977" spc="-44">
                <a:solidFill>
                  <a:srgbClr val="000000"/>
                </a:solidFill>
                <a:latin typeface="Roca Two Bold"/>
              </a:rPr>
              <a:t>project objectives: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4087408">
            <a:off x="-204057" y="9100887"/>
            <a:ext cx="1312716" cy="1195765"/>
          </a:xfrm>
          <a:custGeom>
            <a:avLst/>
            <a:gdLst/>
            <a:ahLst/>
            <a:cxnLst/>
            <a:rect r="r" b="b" t="t" l="l"/>
            <a:pathLst>
              <a:path h="1195765" w="1312716">
                <a:moveTo>
                  <a:pt x="0" y="0"/>
                </a:moveTo>
                <a:lnTo>
                  <a:pt x="1312716" y="0"/>
                </a:lnTo>
                <a:lnTo>
                  <a:pt x="1312716" y="1195765"/>
                </a:lnTo>
                <a:lnTo>
                  <a:pt x="0" y="1195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2819" y="3088683"/>
            <a:ext cx="15314930" cy="50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3"/>
              </a:lnSpc>
            </a:pPr>
            <a:r>
              <a:rPr lang="en-US" sz="3471">
                <a:solidFill>
                  <a:srgbClr val="000000"/>
                </a:solidFill>
                <a:latin typeface="Handy Casual"/>
              </a:rPr>
              <a:t>2</a:t>
            </a:r>
            <a:r>
              <a:rPr lang="en-US" sz="3471">
                <a:solidFill>
                  <a:srgbClr val="000000"/>
                </a:solidFill>
                <a:latin typeface="Handy Casual"/>
              </a:rPr>
              <a:t>- The System targets  all users regardless of Living in remote areas or their physical abilities.</a:t>
            </a:r>
          </a:p>
        </p:txBody>
      </p:sp>
      <p:sp>
        <p:nvSpPr>
          <p:cNvPr name="TextBox 11" id="11"/>
          <p:cNvSpPr txBox="true"/>
          <p:nvPr/>
        </p:nvSpPr>
        <p:spPr>
          <a:xfrm rot="60000">
            <a:off x="1671842" y="2078142"/>
            <a:ext cx="4840225" cy="56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3786">
                <a:solidFill>
                  <a:srgbClr val="000000"/>
                </a:solidFill>
                <a:latin typeface="Handy Casual"/>
              </a:rPr>
              <a:t>1</a:t>
            </a:r>
            <a:r>
              <a:rPr lang="en-US" sz="3786">
                <a:solidFill>
                  <a:srgbClr val="000000"/>
                </a:solidFill>
                <a:latin typeface="Handy Casual"/>
              </a:rPr>
              <a:t>- Support Disability.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600" y="5919364"/>
            <a:ext cx="8991684" cy="57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  <a:spcBef>
                <a:spcPct val="0"/>
              </a:spcBef>
            </a:pPr>
            <a:r>
              <a:rPr lang="en-US" sz="3945">
                <a:solidFill>
                  <a:srgbClr val="000000"/>
                </a:solidFill>
                <a:latin typeface="Handy Casual"/>
              </a:rPr>
              <a:t>5</a:t>
            </a:r>
            <a:r>
              <a:rPr lang="en-US" sz="3945">
                <a:solidFill>
                  <a:srgbClr val="000000"/>
                </a:solidFill>
                <a:latin typeface="Handy Casual"/>
              </a:rPr>
              <a:t>- Redefine online shopping 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6760" y="4983465"/>
            <a:ext cx="11843930" cy="562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2"/>
              </a:lnSpc>
              <a:spcBef>
                <a:spcPct val="0"/>
              </a:spcBef>
            </a:pPr>
            <a:r>
              <a:rPr lang="en-US" sz="3853">
                <a:solidFill>
                  <a:srgbClr val="000000"/>
                </a:solidFill>
                <a:latin typeface="Handy Casual"/>
              </a:rPr>
              <a:t>4</a:t>
            </a:r>
            <a:r>
              <a:rPr lang="en-US" sz="3853">
                <a:solidFill>
                  <a:srgbClr val="000000"/>
                </a:solidFill>
                <a:latin typeface="Handy Casual"/>
              </a:rPr>
              <a:t>- Improve technology by Integrating AI model in system.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7321" y="7502214"/>
            <a:ext cx="10036109" cy="5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3895">
                <a:solidFill>
                  <a:srgbClr val="000000"/>
                </a:solidFill>
                <a:latin typeface="Handy Casual"/>
              </a:rPr>
              <a:t>7</a:t>
            </a:r>
            <a:r>
              <a:rPr lang="en-US" sz="3895">
                <a:solidFill>
                  <a:srgbClr val="000000"/>
                </a:solidFill>
                <a:latin typeface="Handy Casual"/>
              </a:rPr>
              <a:t>- Reduce physical barriers and increase market reach.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8828" y="4032439"/>
            <a:ext cx="8768690" cy="5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  <a:spcBef>
                <a:spcPct val="0"/>
              </a:spcBef>
            </a:pPr>
            <a:r>
              <a:rPr lang="en-US" sz="3790">
                <a:solidFill>
                  <a:srgbClr val="000000"/>
                </a:solidFill>
                <a:latin typeface="Handy Casual"/>
              </a:rPr>
              <a:t>3</a:t>
            </a:r>
            <a:r>
              <a:rPr lang="en-US" sz="3790">
                <a:solidFill>
                  <a:srgbClr val="000000"/>
                </a:solidFill>
                <a:latin typeface="Handy Casual"/>
              </a:rPr>
              <a:t>- Develop virtual trials using AI models.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4559" y="8379379"/>
            <a:ext cx="8382958" cy="55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2"/>
              </a:lnSpc>
              <a:spcBef>
                <a:spcPct val="0"/>
              </a:spcBef>
            </a:pPr>
            <a:r>
              <a:rPr lang="en-US" sz="3826">
                <a:solidFill>
                  <a:srgbClr val="000000"/>
                </a:solidFill>
                <a:latin typeface="Handy Casual"/>
              </a:rPr>
              <a:t>   8</a:t>
            </a:r>
            <a:r>
              <a:rPr lang="en-US" sz="3826">
                <a:solidFill>
                  <a:srgbClr val="000000"/>
                </a:solidFill>
                <a:latin typeface="Handy Casual"/>
              </a:rPr>
              <a:t>- Improve User Experience and satisfaction.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1147" y="9136235"/>
            <a:ext cx="5256108" cy="56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8"/>
              </a:lnSpc>
              <a:spcBef>
                <a:spcPct val="0"/>
              </a:spcBef>
            </a:pPr>
            <a:r>
              <a:rPr lang="en-US" sz="3841">
                <a:solidFill>
                  <a:srgbClr val="000000"/>
                </a:solidFill>
                <a:latin typeface="Handy Casual"/>
              </a:rPr>
              <a:t>9</a:t>
            </a:r>
            <a:r>
              <a:rPr lang="en-US" sz="3841">
                <a:solidFill>
                  <a:srgbClr val="000000"/>
                </a:solidFill>
                <a:latin typeface="Handy Casual"/>
              </a:rPr>
              <a:t>- Provide Accessibility.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84803" y="6798886"/>
            <a:ext cx="4375398" cy="512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  <a:spcBef>
                <a:spcPct val="0"/>
              </a:spcBef>
            </a:pPr>
            <a:r>
              <a:rPr lang="en-US" sz="3550">
                <a:solidFill>
                  <a:srgbClr val="000000"/>
                </a:solidFill>
                <a:latin typeface="Handy Casual"/>
              </a:rPr>
              <a:t> 6- Improve users interaction.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304055" y="8716670"/>
            <a:ext cx="11856615" cy="1638369"/>
          </a:xfrm>
          <a:custGeom>
            <a:avLst/>
            <a:gdLst/>
            <a:ahLst/>
            <a:cxnLst/>
            <a:rect r="r" b="b" t="t" l="l"/>
            <a:pathLst>
              <a:path h="1638369" w="11856615">
                <a:moveTo>
                  <a:pt x="0" y="0"/>
                </a:moveTo>
                <a:lnTo>
                  <a:pt x="11856615" y="0"/>
                </a:lnTo>
                <a:lnTo>
                  <a:pt x="11856615" y="1638369"/>
                </a:lnTo>
                <a:lnTo>
                  <a:pt x="0" y="1638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53379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617189">
            <a:off x="15767695" y="804044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64829" y="853396"/>
            <a:ext cx="8262987" cy="7166263"/>
          </a:xfrm>
          <a:custGeom>
            <a:avLst/>
            <a:gdLst/>
            <a:ahLst/>
            <a:cxnLst/>
            <a:rect r="r" b="b" t="t" l="l"/>
            <a:pathLst>
              <a:path h="7166263" w="8262987">
                <a:moveTo>
                  <a:pt x="0" y="0"/>
                </a:moveTo>
                <a:lnTo>
                  <a:pt x="8262987" y="0"/>
                </a:lnTo>
                <a:lnTo>
                  <a:pt x="8262987" y="7166263"/>
                </a:lnTo>
                <a:lnTo>
                  <a:pt x="0" y="716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93414" y="4067560"/>
            <a:ext cx="6794168" cy="107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2"/>
              </a:lnSpc>
              <a:spcBef>
                <a:spcPct val="0"/>
              </a:spcBef>
            </a:pPr>
            <a:r>
              <a:rPr lang="en-US" sz="6330">
                <a:solidFill>
                  <a:srgbClr val="231F20"/>
                </a:solidFill>
                <a:latin typeface="Roca Two Bold"/>
              </a:rPr>
              <a:t>PREVIOS WORK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060" y="-1571150"/>
            <a:ext cx="18023879" cy="11858150"/>
          </a:xfrm>
          <a:custGeom>
            <a:avLst/>
            <a:gdLst/>
            <a:ahLst/>
            <a:cxnLst/>
            <a:rect r="r" b="b" t="t" l="l"/>
            <a:pathLst>
              <a:path h="11858150" w="18023879">
                <a:moveTo>
                  <a:pt x="0" y="0"/>
                </a:moveTo>
                <a:lnTo>
                  <a:pt x="18023880" y="0"/>
                </a:lnTo>
                <a:lnTo>
                  <a:pt x="18023880" y="11858150"/>
                </a:lnTo>
                <a:lnTo>
                  <a:pt x="0" y="11858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08" r="0" b="-49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6732" y="2924736"/>
            <a:ext cx="2161513" cy="124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FFFEF7"/>
                </a:solidFill>
                <a:latin typeface="Roca Two"/>
              </a:rPr>
              <a:t>Previos work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797106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2" y="0"/>
                </a:lnTo>
                <a:lnTo>
                  <a:pt x="11594212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35657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617189">
            <a:off x="15767695" y="804044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67212" y="853396"/>
            <a:ext cx="8352639" cy="7244016"/>
          </a:xfrm>
          <a:custGeom>
            <a:avLst/>
            <a:gdLst/>
            <a:ahLst/>
            <a:cxnLst/>
            <a:rect r="r" b="b" t="t" l="l"/>
            <a:pathLst>
              <a:path h="7244016" w="8352639">
                <a:moveTo>
                  <a:pt x="0" y="0"/>
                </a:moveTo>
                <a:lnTo>
                  <a:pt x="8352638" y="0"/>
                </a:lnTo>
                <a:lnTo>
                  <a:pt x="8352638" y="7244016"/>
                </a:lnTo>
                <a:lnTo>
                  <a:pt x="0" y="7244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119739">
            <a:off x="5214649" y="3732893"/>
            <a:ext cx="7647216" cy="247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4"/>
              </a:lnSpc>
            </a:pPr>
            <a:r>
              <a:rPr lang="en-US" sz="7124">
                <a:solidFill>
                  <a:srgbClr val="231F20"/>
                </a:solidFill>
                <a:latin typeface="Roca Two Bold"/>
              </a:rPr>
              <a:t>MOCKUP</a:t>
            </a:r>
          </a:p>
          <a:p>
            <a:pPr algn="ctr">
              <a:lnSpc>
                <a:spcPts val="9974"/>
              </a:lnSpc>
              <a:spcBef>
                <a:spcPct val="0"/>
              </a:spcBef>
            </a:pPr>
            <a:r>
              <a:rPr lang="en-US" sz="7124">
                <a:solidFill>
                  <a:srgbClr val="231F20"/>
                </a:solidFill>
                <a:latin typeface="Roca Two Bold"/>
              </a:rPr>
              <a:t>UI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614588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8262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8112">
            <a:off x="1937819" y="5976723"/>
            <a:ext cx="1575655" cy="2579197"/>
          </a:xfrm>
          <a:custGeom>
            <a:avLst/>
            <a:gdLst/>
            <a:ahLst/>
            <a:cxnLst/>
            <a:rect r="r" b="b" t="t" l="l"/>
            <a:pathLst>
              <a:path h="2579197" w="1575655">
                <a:moveTo>
                  <a:pt x="0" y="0"/>
                </a:moveTo>
                <a:lnTo>
                  <a:pt x="1575655" y="0"/>
                </a:lnTo>
                <a:lnTo>
                  <a:pt x="1575655" y="2579197"/>
                </a:lnTo>
                <a:lnTo>
                  <a:pt x="0" y="2579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0641">
            <a:off x="2329398" y="1664544"/>
            <a:ext cx="1510359" cy="1375800"/>
          </a:xfrm>
          <a:custGeom>
            <a:avLst/>
            <a:gdLst/>
            <a:ahLst/>
            <a:cxnLst/>
            <a:rect r="r" b="b" t="t" l="l"/>
            <a:pathLst>
              <a:path h="1375800" w="1510359">
                <a:moveTo>
                  <a:pt x="0" y="0"/>
                </a:moveTo>
                <a:lnTo>
                  <a:pt x="1510359" y="0"/>
                </a:lnTo>
                <a:lnTo>
                  <a:pt x="1510359" y="1375799"/>
                </a:lnTo>
                <a:lnTo>
                  <a:pt x="0" y="1375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6190582">
            <a:off x="14013559" y="7470684"/>
            <a:ext cx="1511526" cy="1376863"/>
          </a:xfrm>
          <a:custGeom>
            <a:avLst/>
            <a:gdLst/>
            <a:ahLst/>
            <a:cxnLst/>
            <a:rect r="r" b="b" t="t" l="l"/>
            <a:pathLst>
              <a:path h="1376863" w="1511526">
                <a:moveTo>
                  <a:pt x="1511526" y="0"/>
                </a:moveTo>
                <a:lnTo>
                  <a:pt x="0" y="0"/>
                </a:lnTo>
                <a:lnTo>
                  <a:pt x="0" y="1376862"/>
                </a:lnTo>
                <a:lnTo>
                  <a:pt x="1511526" y="1376862"/>
                </a:lnTo>
                <a:lnTo>
                  <a:pt x="151152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175215" y="3155986"/>
            <a:ext cx="9937570" cy="397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061749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2" y="0"/>
                </a:lnTo>
                <a:lnTo>
                  <a:pt x="11594212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3304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6003" y="1498898"/>
            <a:ext cx="9795994" cy="9795994"/>
          </a:xfrm>
          <a:custGeom>
            <a:avLst/>
            <a:gdLst/>
            <a:ahLst/>
            <a:cxnLst/>
            <a:rect r="r" b="b" t="t" l="l"/>
            <a:pathLst>
              <a:path h="9795994" w="9795994">
                <a:moveTo>
                  <a:pt x="0" y="0"/>
                </a:moveTo>
                <a:lnTo>
                  <a:pt x="9795994" y="0"/>
                </a:lnTo>
                <a:lnTo>
                  <a:pt x="9795994" y="9795994"/>
                </a:lnTo>
                <a:lnTo>
                  <a:pt x="0" y="979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672" r="0" b="-377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08112">
            <a:off x="1965403" y="5307491"/>
            <a:ext cx="1906217" cy="3120295"/>
          </a:xfrm>
          <a:custGeom>
            <a:avLst/>
            <a:gdLst/>
            <a:ahLst/>
            <a:cxnLst/>
            <a:rect r="r" b="b" t="t" l="l"/>
            <a:pathLst>
              <a:path h="3120295" w="1906217">
                <a:moveTo>
                  <a:pt x="0" y="0"/>
                </a:moveTo>
                <a:lnTo>
                  <a:pt x="1906216" y="0"/>
                </a:lnTo>
                <a:lnTo>
                  <a:pt x="1906216" y="3120295"/>
                </a:lnTo>
                <a:lnTo>
                  <a:pt x="0" y="3120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40408" y="0"/>
            <a:ext cx="6267957" cy="1809998"/>
          </a:xfrm>
          <a:custGeom>
            <a:avLst/>
            <a:gdLst/>
            <a:ahLst/>
            <a:cxnLst/>
            <a:rect r="r" b="b" t="t" l="l"/>
            <a:pathLst>
              <a:path h="1809998" w="6267957">
                <a:moveTo>
                  <a:pt x="0" y="0"/>
                </a:moveTo>
                <a:lnTo>
                  <a:pt x="6267958" y="0"/>
                </a:lnTo>
                <a:lnTo>
                  <a:pt x="6267958" y="1809998"/>
                </a:lnTo>
                <a:lnTo>
                  <a:pt x="0" y="1809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223904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2" y="0"/>
                </a:lnTo>
                <a:lnTo>
                  <a:pt x="11594212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16631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9225" y="0"/>
            <a:ext cx="11557707" cy="10287000"/>
          </a:xfrm>
          <a:custGeom>
            <a:avLst/>
            <a:gdLst/>
            <a:ahLst/>
            <a:cxnLst/>
            <a:rect r="r" b="b" t="t" l="l"/>
            <a:pathLst>
              <a:path h="10287000" w="11557707">
                <a:moveTo>
                  <a:pt x="0" y="0"/>
                </a:moveTo>
                <a:lnTo>
                  <a:pt x="11557707" y="0"/>
                </a:lnTo>
                <a:lnTo>
                  <a:pt x="115577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68" r="0" b="-210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82653" y="0"/>
            <a:ext cx="6267957" cy="1809998"/>
          </a:xfrm>
          <a:custGeom>
            <a:avLst/>
            <a:gdLst/>
            <a:ahLst/>
            <a:cxnLst/>
            <a:rect r="r" b="b" t="t" l="l"/>
            <a:pathLst>
              <a:path h="1809998" w="6267957">
                <a:moveTo>
                  <a:pt x="0" y="0"/>
                </a:moveTo>
                <a:lnTo>
                  <a:pt x="6267957" y="0"/>
                </a:lnTo>
                <a:lnTo>
                  <a:pt x="6267957" y="1809998"/>
                </a:lnTo>
                <a:lnTo>
                  <a:pt x="0" y="1809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832215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2" y="0"/>
                </a:lnTo>
                <a:lnTo>
                  <a:pt x="11594212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335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9019" y="-186577"/>
            <a:ext cx="11889149" cy="10660154"/>
          </a:xfrm>
          <a:custGeom>
            <a:avLst/>
            <a:gdLst/>
            <a:ahLst/>
            <a:cxnLst/>
            <a:rect r="r" b="b" t="t" l="l"/>
            <a:pathLst>
              <a:path h="10660154" w="11889149">
                <a:moveTo>
                  <a:pt x="0" y="0"/>
                </a:moveTo>
                <a:lnTo>
                  <a:pt x="11889149" y="0"/>
                </a:lnTo>
                <a:lnTo>
                  <a:pt x="11889149" y="10660154"/>
                </a:lnTo>
                <a:lnTo>
                  <a:pt x="0" y="10660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831" r="0" b="-44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20043" y="0"/>
            <a:ext cx="6267957" cy="1809998"/>
          </a:xfrm>
          <a:custGeom>
            <a:avLst/>
            <a:gdLst/>
            <a:ahLst/>
            <a:cxnLst/>
            <a:rect r="r" b="b" t="t" l="l"/>
            <a:pathLst>
              <a:path h="1809998" w="6267957">
                <a:moveTo>
                  <a:pt x="0" y="0"/>
                </a:moveTo>
                <a:lnTo>
                  <a:pt x="6267957" y="0"/>
                </a:lnTo>
                <a:lnTo>
                  <a:pt x="6267957" y="1809998"/>
                </a:lnTo>
                <a:lnTo>
                  <a:pt x="0" y="1809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812430" y="862628"/>
            <a:ext cx="7000302" cy="8830656"/>
          </a:xfrm>
          <a:custGeom>
            <a:avLst/>
            <a:gdLst/>
            <a:ahLst/>
            <a:cxnLst/>
            <a:rect r="r" b="b" t="t" l="l"/>
            <a:pathLst>
              <a:path h="8830656" w="7000302">
                <a:moveTo>
                  <a:pt x="0" y="0"/>
                </a:moveTo>
                <a:lnTo>
                  <a:pt x="7000302" y="0"/>
                </a:lnTo>
                <a:lnTo>
                  <a:pt x="7000302" y="8830656"/>
                </a:lnTo>
                <a:lnTo>
                  <a:pt x="0" y="883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5541" y="4028406"/>
            <a:ext cx="5996918" cy="224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0"/>
              </a:lnSpc>
              <a:spcBef>
                <a:spcPct val="0"/>
              </a:spcBef>
            </a:pPr>
            <a:r>
              <a:rPr lang="en-US" sz="5175">
                <a:solidFill>
                  <a:srgbClr val="000000"/>
                </a:solidFill>
                <a:latin typeface="Handy Casual"/>
              </a:rPr>
              <a:t>    Supervision:</a:t>
            </a:r>
          </a:p>
          <a:p>
            <a:pPr>
              <a:lnSpc>
                <a:spcPts val="5900"/>
              </a:lnSpc>
              <a:spcBef>
                <a:spcPct val="0"/>
              </a:spcBef>
            </a:pPr>
            <a:r>
              <a:rPr lang="en-US" sz="5175">
                <a:solidFill>
                  <a:srgbClr val="000000"/>
                </a:solidFill>
                <a:latin typeface="Handy Casual"/>
              </a:rPr>
              <a:t>    Dr.Samaa Shohib</a:t>
            </a:r>
          </a:p>
          <a:p>
            <a:pPr>
              <a:lnSpc>
                <a:spcPts val="5900"/>
              </a:lnSpc>
              <a:spcBef>
                <a:spcPct val="0"/>
              </a:spcBef>
            </a:pPr>
            <a:r>
              <a:rPr lang="en-US" sz="5175">
                <a:solidFill>
                  <a:srgbClr val="000000"/>
                </a:solidFill>
                <a:latin typeface="Handy Casual"/>
              </a:rPr>
              <a:t>   EN. Mohamed ELBarbeer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52595" y="-301411"/>
            <a:ext cx="12710840" cy="1756407"/>
          </a:xfrm>
          <a:custGeom>
            <a:avLst/>
            <a:gdLst/>
            <a:ahLst/>
            <a:cxnLst/>
            <a:rect r="r" b="b" t="t" l="l"/>
            <a:pathLst>
              <a:path h="1756407" w="12710840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5599813" y="8633321"/>
            <a:ext cx="13959219" cy="1928910"/>
          </a:xfrm>
          <a:custGeom>
            <a:avLst/>
            <a:gdLst/>
            <a:ahLst/>
            <a:cxnLst/>
            <a:rect r="r" b="b" t="t" l="l"/>
            <a:pathLst>
              <a:path h="1928910" w="13959219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6190582">
            <a:off x="14545796" y="7912877"/>
            <a:ext cx="1286118" cy="1171537"/>
          </a:xfrm>
          <a:custGeom>
            <a:avLst/>
            <a:gdLst/>
            <a:ahLst/>
            <a:cxnLst/>
            <a:rect r="r" b="b" t="t" l="l"/>
            <a:pathLst>
              <a:path h="1171537" w="1286118">
                <a:moveTo>
                  <a:pt x="1286118" y="0"/>
                </a:moveTo>
                <a:lnTo>
                  <a:pt x="0" y="0"/>
                </a:lnTo>
                <a:lnTo>
                  <a:pt x="0" y="1171537"/>
                </a:lnTo>
                <a:lnTo>
                  <a:pt x="1286118" y="1171537"/>
                </a:lnTo>
                <a:lnTo>
                  <a:pt x="12861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787682">
            <a:off x="1397312" y="5080667"/>
            <a:ext cx="3435988" cy="3641221"/>
          </a:xfrm>
          <a:custGeom>
            <a:avLst/>
            <a:gdLst/>
            <a:ahLst/>
            <a:cxnLst/>
            <a:rect r="r" b="b" t="t" l="l"/>
            <a:pathLst>
              <a:path h="3641221" w="3435988">
                <a:moveTo>
                  <a:pt x="0" y="3641220"/>
                </a:moveTo>
                <a:lnTo>
                  <a:pt x="3435988" y="3641220"/>
                </a:lnTo>
                <a:lnTo>
                  <a:pt x="3435988" y="0"/>
                </a:lnTo>
                <a:lnTo>
                  <a:pt x="0" y="0"/>
                </a:lnTo>
                <a:lnTo>
                  <a:pt x="0" y="364122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60641">
            <a:off x="2246377" y="767389"/>
            <a:ext cx="1737858" cy="1583030"/>
          </a:xfrm>
          <a:custGeom>
            <a:avLst/>
            <a:gdLst/>
            <a:ahLst/>
            <a:cxnLst/>
            <a:rect r="r" b="b" t="t" l="l"/>
            <a:pathLst>
              <a:path h="1583030" w="1737858">
                <a:moveTo>
                  <a:pt x="0" y="0"/>
                </a:moveTo>
                <a:lnTo>
                  <a:pt x="1737858" y="0"/>
                </a:lnTo>
                <a:lnTo>
                  <a:pt x="1737858" y="1583030"/>
                </a:lnTo>
                <a:lnTo>
                  <a:pt x="0" y="1583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752097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2" y="0"/>
                </a:lnTo>
                <a:lnTo>
                  <a:pt x="11594212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3979" y="-410479"/>
            <a:ext cx="9630702" cy="11107958"/>
          </a:xfrm>
          <a:custGeom>
            <a:avLst/>
            <a:gdLst/>
            <a:ahLst/>
            <a:cxnLst/>
            <a:rect r="r" b="b" t="t" l="l"/>
            <a:pathLst>
              <a:path h="11107958" w="9630702">
                <a:moveTo>
                  <a:pt x="0" y="0"/>
                </a:moveTo>
                <a:lnTo>
                  <a:pt x="9630702" y="0"/>
                </a:lnTo>
                <a:lnTo>
                  <a:pt x="9630702" y="11107958"/>
                </a:lnTo>
                <a:lnTo>
                  <a:pt x="0" y="11107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95" r="-742" b="-36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0043" y="123701"/>
            <a:ext cx="6267957" cy="1809998"/>
          </a:xfrm>
          <a:custGeom>
            <a:avLst/>
            <a:gdLst/>
            <a:ahLst/>
            <a:cxnLst/>
            <a:rect r="r" b="b" t="t" l="l"/>
            <a:pathLst>
              <a:path h="1809998" w="6267957">
                <a:moveTo>
                  <a:pt x="0" y="0"/>
                </a:moveTo>
                <a:lnTo>
                  <a:pt x="6267957" y="0"/>
                </a:lnTo>
                <a:lnTo>
                  <a:pt x="6267957" y="1809998"/>
                </a:lnTo>
                <a:lnTo>
                  <a:pt x="0" y="1809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374276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2" y="0"/>
                </a:lnTo>
                <a:lnTo>
                  <a:pt x="11594212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02551" y="-741867"/>
            <a:ext cx="12145932" cy="12034594"/>
          </a:xfrm>
          <a:custGeom>
            <a:avLst/>
            <a:gdLst/>
            <a:ahLst/>
            <a:cxnLst/>
            <a:rect r="r" b="b" t="t" l="l"/>
            <a:pathLst>
              <a:path h="12034594" w="12145932">
                <a:moveTo>
                  <a:pt x="0" y="0"/>
                </a:moveTo>
                <a:lnTo>
                  <a:pt x="12145932" y="0"/>
                </a:lnTo>
                <a:lnTo>
                  <a:pt x="12145932" y="12034595"/>
                </a:lnTo>
                <a:lnTo>
                  <a:pt x="0" y="12034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0043" y="0"/>
            <a:ext cx="6267957" cy="1809998"/>
          </a:xfrm>
          <a:custGeom>
            <a:avLst/>
            <a:gdLst/>
            <a:ahLst/>
            <a:cxnLst/>
            <a:rect r="r" b="b" t="t" l="l"/>
            <a:pathLst>
              <a:path h="1809998" w="6267957">
                <a:moveTo>
                  <a:pt x="0" y="0"/>
                </a:moveTo>
                <a:lnTo>
                  <a:pt x="6267957" y="0"/>
                </a:lnTo>
                <a:lnTo>
                  <a:pt x="6267957" y="1809998"/>
                </a:lnTo>
                <a:lnTo>
                  <a:pt x="0" y="1809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016287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2" y="0"/>
                </a:lnTo>
                <a:lnTo>
                  <a:pt x="11594212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66919" y="0"/>
            <a:ext cx="12028384" cy="10287000"/>
          </a:xfrm>
          <a:custGeom>
            <a:avLst/>
            <a:gdLst/>
            <a:ahLst/>
            <a:cxnLst/>
            <a:rect r="r" b="b" t="t" l="l"/>
            <a:pathLst>
              <a:path h="10287000" w="12028384">
                <a:moveTo>
                  <a:pt x="0" y="0"/>
                </a:moveTo>
                <a:lnTo>
                  <a:pt x="12028384" y="0"/>
                </a:lnTo>
                <a:lnTo>
                  <a:pt x="120283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926" r="0" b="-84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0043" y="0"/>
            <a:ext cx="6267957" cy="1809998"/>
          </a:xfrm>
          <a:custGeom>
            <a:avLst/>
            <a:gdLst/>
            <a:ahLst/>
            <a:cxnLst/>
            <a:rect r="r" b="b" t="t" l="l"/>
            <a:pathLst>
              <a:path h="1809998" w="6267957">
                <a:moveTo>
                  <a:pt x="0" y="0"/>
                </a:moveTo>
                <a:lnTo>
                  <a:pt x="6267957" y="0"/>
                </a:lnTo>
                <a:lnTo>
                  <a:pt x="6267957" y="1809998"/>
                </a:lnTo>
                <a:lnTo>
                  <a:pt x="0" y="1809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836139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2" y="0"/>
                </a:lnTo>
                <a:lnTo>
                  <a:pt x="11594212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2850" y="-816997"/>
            <a:ext cx="12021171" cy="11920995"/>
          </a:xfrm>
          <a:custGeom>
            <a:avLst/>
            <a:gdLst/>
            <a:ahLst/>
            <a:cxnLst/>
            <a:rect r="r" b="b" t="t" l="l"/>
            <a:pathLst>
              <a:path h="11920995" w="12021171">
                <a:moveTo>
                  <a:pt x="0" y="0"/>
                </a:moveTo>
                <a:lnTo>
                  <a:pt x="12021171" y="0"/>
                </a:lnTo>
                <a:lnTo>
                  <a:pt x="12021171" y="11920994"/>
                </a:lnTo>
                <a:lnTo>
                  <a:pt x="0" y="11920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0043" y="0"/>
            <a:ext cx="6267957" cy="1809998"/>
          </a:xfrm>
          <a:custGeom>
            <a:avLst/>
            <a:gdLst/>
            <a:ahLst/>
            <a:cxnLst/>
            <a:rect r="r" b="b" t="t" l="l"/>
            <a:pathLst>
              <a:path h="1809998" w="6267957">
                <a:moveTo>
                  <a:pt x="0" y="0"/>
                </a:moveTo>
                <a:lnTo>
                  <a:pt x="6267957" y="0"/>
                </a:lnTo>
                <a:lnTo>
                  <a:pt x="6267957" y="1809998"/>
                </a:lnTo>
                <a:lnTo>
                  <a:pt x="0" y="1809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642835" y="-624619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6945498" y="9075137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97670" y="1211863"/>
            <a:ext cx="9066669" cy="7863274"/>
          </a:xfrm>
          <a:custGeom>
            <a:avLst/>
            <a:gdLst/>
            <a:ahLst/>
            <a:cxnLst/>
            <a:rect r="r" b="b" t="t" l="l"/>
            <a:pathLst>
              <a:path h="7863274" w="9066669">
                <a:moveTo>
                  <a:pt x="0" y="0"/>
                </a:moveTo>
                <a:lnTo>
                  <a:pt x="9066669" y="0"/>
                </a:lnTo>
                <a:lnTo>
                  <a:pt x="9066669" y="7863274"/>
                </a:lnTo>
                <a:lnTo>
                  <a:pt x="0" y="786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44832" y="4114480"/>
            <a:ext cx="5968955" cy="102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7855" spc="172">
                <a:solidFill>
                  <a:srgbClr val="000000"/>
                </a:solidFill>
                <a:latin typeface="Roca Two"/>
              </a:rPr>
              <a:t>UML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39568" y="5334000"/>
            <a:ext cx="5179485" cy="119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9"/>
              </a:lnSpc>
            </a:pPr>
            <a:r>
              <a:rPr lang="en-US" sz="9160" spc="201">
                <a:solidFill>
                  <a:srgbClr val="000000"/>
                </a:solidFill>
                <a:latin typeface="Roca Two"/>
              </a:rPr>
              <a:t>DIGRAM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5777379" y="4743322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38087" y="-188067"/>
            <a:ext cx="5554903" cy="10663134"/>
          </a:xfrm>
          <a:custGeom>
            <a:avLst/>
            <a:gdLst/>
            <a:ahLst/>
            <a:cxnLst/>
            <a:rect r="r" b="b" t="t" l="l"/>
            <a:pathLst>
              <a:path h="10663134" w="5554903">
                <a:moveTo>
                  <a:pt x="0" y="0"/>
                </a:moveTo>
                <a:lnTo>
                  <a:pt x="5554903" y="0"/>
                </a:lnTo>
                <a:lnTo>
                  <a:pt x="5554903" y="10663134"/>
                </a:lnTo>
                <a:lnTo>
                  <a:pt x="0" y="10663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5" t="0" r="-106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0474" y="341058"/>
            <a:ext cx="4375913" cy="82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3"/>
              </a:lnSpc>
              <a:spcBef>
                <a:spcPct val="0"/>
              </a:spcBef>
            </a:pPr>
            <a:r>
              <a:rPr lang="en-US" sz="5652">
                <a:solidFill>
                  <a:srgbClr val="000000"/>
                </a:solidFill>
                <a:latin typeface="Handy Casual"/>
              </a:rPr>
              <a:t>High Level Use case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2446" y="832399"/>
            <a:ext cx="16231051" cy="9249804"/>
          </a:xfrm>
          <a:custGeom>
            <a:avLst/>
            <a:gdLst/>
            <a:ahLst/>
            <a:cxnLst/>
            <a:rect r="r" b="b" t="t" l="l"/>
            <a:pathLst>
              <a:path h="9249804" w="16231051">
                <a:moveTo>
                  <a:pt x="0" y="0"/>
                </a:moveTo>
                <a:lnTo>
                  <a:pt x="16231050" y="0"/>
                </a:lnTo>
                <a:lnTo>
                  <a:pt x="16231050" y="9249804"/>
                </a:lnTo>
                <a:lnTo>
                  <a:pt x="0" y="9249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1" t="-2818" r="0" b="-924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90308" y="-100044"/>
            <a:ext cx="5764569" cy="82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3"/>
              </a:lnSpc>
              <a:spcBef>
                <a:spcPct val="0"/>
              </a:spcBef>
            </a:pPr>
            <a:r>
              <a:rPr lang="en-US" sz="5652">
                <a:solidFill>
                  <a:srgbClr val="000000"/>
                </a:solidFill>
                <a:latin typeface="Handy Casual"/>
              </a:rPr>
              <a:t>High Level Sequence case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196638" y="-459800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1313" y="2123454"/>
            <a:ext cx="10610209" cy="7415918"/>
          </a:xfrm>
          <a:custGeom>
            <a:avLst/>
            <a:gdLst/>
            <a:ahLst/>
            <a:cxnLst/>
            <a:rect r="r" b="b" t="t" l="l"/>
            <a:pathLst>
              <a:path h="7415918" w="10610209">
                <a:moveTo>
                  <a:pt x="0" y="0"/>
                </a:moveTo>
                <a:lnTo>
                  <a:pt x="10610209" y="0"/>
                </a:lnTo>
                <a:lnTo>
                  <a:pt x="10610209" y="7415918"/>
                </a:lnTo>
                <a:lnTo>
                  <a:pt x="0" y="741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22" r="-877" b="-10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8212" y="631972"/>
            <a:ext cx="6059335" cy="82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3"/>
              </a:lnSpc>
              <a:spcBef>
                <a:spcPct val="0"/>
              </a:spcBef>
            </a:pPr>
            <a:r>
              <a:rPr lang="en-US" sz="5652">
                <a:solidFill>
                  <a:srgbClr val="000000"/>
                </a:solidFill>
                <a:latin typeface="Handy Casual"/>
              </a:rPr>
              <a:t>Mobile App Authentication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196638" y="-459800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97465" y="1255118"/>
            <a:ext cx="9325573" cy="8405780"/>
          </a:xfrm>
          <a:custGeom>
            <a:avLst/>
            <a:gdLst/>
            <a:ahLst/>
            <a:cxnLst/>
            <a:rect r="r" b="b" t="t" l="l"/>
            <a:pathLst>
              <a:path h="8405780" w="9325573">
                <a:moveTo>
                  <a:pt x="0" y="0"/>
                </a:moveTo>
                <a:lnTo>
                  <a:pt x="9325573" y="0"/>
                </a:lnTo>
                <a:lnTo>
                  <a:pt x="9325573" y="8405781"/>
                </a:lnTo>
                <a:lnTo>
                  <a:pt x="0" y="8405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55" r="-40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4865" y="496541"/>
            <a:ext cx="3035583" cy="94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  <a:spcBef>
                <a:spcPct val="0"/>
              </a:spcBef>
            </a:pPr>
            <a:r>
              <a:rPr lang="en-US" sz="6514">
                <a:solidFill>
                  <a:srgbClr val="000000"/>
                </a:solidFill>
                <a:latin typeface="Handy Casual"/>
              </a:rPr>
              <a:t>Make Order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196638" y="-459800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8748" y="2225235"/>
            <a:ext cx="12779287" cy="6286432"/>
          </a:xfrm>
          <a:custGeom>
            <a:avLst/>
            <a:gdLst/>
            <a:ahLst/>
            <a:cxnLst/>
            <a:rect r="r" b="b" t="t" l="l"/>
            <a:pathLst>
              <a:path h="6286432" w="12779287">
                <a:moveTo>
                  <a:pt x="0" y="0"/>
                </a:moveTo>
                <a:lnTo>
                  <a:pt x="12779287" y="0"/>
                </a:lnTo>
                <a:lnTo>
                  <a:pt x="12779287" y="6286431"/>
                </a:lnTo>
                <a:lnTo>
                  <a:pt x="0" y="628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85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6106" y="1080385"/>
            <a:ext cx="4842647" cy="73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5060">
                <a:solidFill>
                  <a:srgbClr val="000000"/>
                </a:solidFill>
                <a:latin typeface="Handy Casual"/>
              </a:rPr>
              <a:t>R</a:t>
            </a:r>
            <a:r>
              <a:rPr lang="en-US" sz="5060">
                <a:solidFill>
                  <a:srgbClr val="000000"/>
                </a:solidFill>
                <a:latin typeface="Handy Casual"/>
              </a:rPr>
              <a:t>equest To Be A Vendor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254462" y="365876"/>
            <a:ext cx="8051091" cy="10156193"/>
          </a:xfrm>
          <a:custGeom>
            <a:avLst/>
            <a:gdLst/>
            <a:ahLst/>
            <a:cxnLst/>
            <a:rect r="r" b="b" t="t" l="l"/>
            <a:pathLst>
              <a:path h="10156193" w="8051091">
                <a:moveTo>
                  <a:pt x="0" y="0"/>
                </a:moveTo>
                <a:lnTo>
                  <a:pt x="8051092" y="0"/>
                </a:lnTo>
                <a:lnTo>
                  <a:pt x="8051092" y="10156194"/>
                </a:lnTo>
                <a:lnTo>
                  <a:pt x="0" y="10156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01657"/>
            <a:ext cx="4584113" cy="3975676"/>
          </a:xfrm>
          <a:custGeom>
            <a:avLst/>
            <a:gdLst/>
            <a:ahLst/>
            <a:cxnLst/>
            <a:rect r="r" b="b" t="t" l="l"/>
            <a:pathLst>
              <a:path h="3975676" w="4584113">
                <a:moveTo>
                  <a:pt x="0" y="0"/>
                </a:moveTo>
                <a:lnTo>
                  <a:pt x="4584113" y="0"/>
                </a:lnTo>
                <a:lnTo>
                  <a:pt x="4584113" y="3975676"/>
                </a:lnTo>
                <a:lnTo>
                  <a:pt x="0" y="3975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810814">
            <a:off x="1351500" y="2025427"/>
            <a:ext cx="3974938" cy="108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34"/>
              </a:lnSpc>
            </a:pPr>
            <a:r>
              <a:rPr lang="en-US" sz="8216" spc="180">
                <a:solidFill>
                  <a:srgbClr val="231F20"/>
                </a:solidFill>
                <a:latin typeface="Roca Two"/>
              </a:rPr>
              <a:t>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61963" y="2542074"/>
            <a:ext cx="5304387" cy="678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Introduction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Proplem Overview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Project goal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Previos work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Ui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UML DIAGRAM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Soft ware archticture,ERD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Tecnologies,Tool 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Model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Time Plan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Team</a:t>
            </a:r>
          </a:p>
          <a:p>
            <a:pPr marL="672999" indent="-336500" lvl="1">
              <a:lnSpc>
                <a:spcPts val="4145"/>
              </a:lnSpc>
              <a:buFont typeface="Arial"/>
              <a:buChar char="•"/>
            </a:pPr>
            <a:r>
              <a:rPr lang="en-US" sz="3117" spc="68">
                <a:solidFill>
                  <a:srgbClr val="231F20"/>
                </a:solidFill>
                <a:latin typeface="Roca Two"/>
              </a:rPr>
              <a:t>References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787682">
            <a:off x="1397312" y="5080667"/>
            <a:ext cx="3435988" cy="3641221"/>
          </a:xfrm>
          <a:custGeom>
            <a:avLst/>
            <a:gdLst/>
            <a:ahLst/>
            <a:cxnLst/>
            <a:rect r="r" b="b" t="t" l="l"/>
            <a:pathLst>
              <a:path h="3641221" w="3435988">
                <a:moveTo>
                  <a:pt x="0" y="3641220"/>
                </a:moveTo>
                <a:lnTo>
                  <a:pt x="3435988" y="3641220"/>
                </a:lnTo>
                <a:lnTo>
                  <a:pt x="3435988" y="0"/>
                </a:lnTo>
                <a:lnTo>
                  <a:pt x="0" y="0"/>
                </a:lnTo>
                <a:lnTo>
                  <a:pt x="0" y="364122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90582">
            <a:off x="14845492" y="660894"/>
            <a:ext cx="1177767" cy="1072838"/>
          </a:xfrm>
          <a:custGeom>
            <a:avLst/>
            <a:gdLst/>
            <a:ahLst/>
            <a:cxnLst/>
            <a:rect r="r" b="b" t="t" l="l"/>
            <a:pathLst>
              <a:path h="1072838" w="1177767">
                <a:moveTo>
                  <a:pt x="0" y="0"/>
                </a:moveTo>
                <a:lnTo>
                  <a:pt x="1177766" y="0"/>
                </a:lnTo>
                <a:lnTo>
                  <a:pt x="1177766" y="1072838"/>
                </a:lnTo>
                <a:lnTo>
                  <a:pt x="0" y="1072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58909" y="0"/>
            <a:ext cx="12710840" cy="1756407"/>
          </a:xfrm>
          <a:custGeom>
            <a:avLst/>
            <a:gdLst/>
            <a:ahLst/>
            <a:cxnLst/>
            <a:rect r="r" b="b" t="t" l="l"/>
            <a:pathLst>
              <a:path h="1756407" w="12710840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5599813" y="8633321"/>
            <a:ext cx="13959219" cy="1928910"/>
          </a:xfrm>
          <a:custGeom>
            <a:avLst/>
            <a:gdLst/>
            <a:ahLst/>
            <a:cxnLst/>
            <a:rect r="r" b="b" t="t" l="l"/>
            <a:pathLst>
              <a:path h="1928910" w="13959219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196638" y="-459800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68478" y="1173822"/>
            <a:ext cx="5371273" cy="8404882"/>
          </a:xfrm>
          <a:custGeom>
            <a:avLst/>
            <a:gdLst/>
            <a:ahLst/>
            <a:cxnLst/>
            <a:rect r="r" b="b" t="t" l="l"/>
            <a:pathLst>
              <a:path h="8404882" w="5371273">
                <a:moveTo>
                  <a:pt x="0" y="0"/>
                </a:moveTo>
                <a:lnTo>
                  <a:pt x="5371273" y="0"/>
                </a:lnTo>
                <a:lnTo>
                  <a:pt x="5371273" y="8404882"/>
                </a:lnTo>
                <a:lnTo>
                  <a:pt x="0" y="8404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7575" y="853835"/>
            <a:ext cx="2291695" cy="90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  <a:spcBef>
                <a:spcPct val="0"/>
              </a:spcBef>
            </a:pPr>
            <a:r>
              <a:rPr lang="en-US" sz="6189">
                <a:solidFill>
                  <a:srgbClr val="000000"/>
                </a:solidFill>
                <a:latin typeface="Handy Casual"/>
              </a:rPr>
              <a:t>AI Fitting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194169"/>
            <a:ext cx="15241514" cy="9936059"/>
          </a:xfrm>
          <a:custGeom>
            <a:avLst/>
            <a:gdLst/>
            <a:ahLst/>
            <a:cxnLst/>
            <a:rect r="r" b="b" t="t" l="l"/>
            <a:pathLst>
              <a:path h="9936059" w="15241514">
                <a:moveTo>
                  <a:pt x="0" y="0"/>
                </a:moveTo>
                <a:lnTo>
                  <a:pt x="15241514" y="0"/>
                </a:lnTo>
                <a:lnTo>
                  <a:pt x="15241514" y="9936059"/>
                </a:lnTo>
                <a:lnTo>
                  <a:pt x="0" y="993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5" t="-6842" r="-1385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642835" y="-807782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640" y="1104900"/>
            <a:ext cx="15146200" cy="8588085"/>
          </a:xfrm>
          <a:custGeom>
            <a:avLst/>
            <a:gdLst/>
            <a:ahLst/>
            <a:cxnLst/>
            <a:rect r="r" b="b" t="t" l="l"/>
            <a:pathLst>
              <a:path h="8588085" w="15146200">
                <a:moveTo>
                  <a:pt x="0" y="0"/>
                </a:moveTo>
                <a:lnTo>
                  <a:pt x="15146200" y="0"/>
                </a:lnTo>
                <a:lnTo>
                  <a:pt x="15146200" y="8588085"/>
                </a:lnTo>
                <a:lnTo>
                  <a:pt x="0" y="8588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4" t="-1217" r="-101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196638" y="-459800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688364" y="9485945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2" y="0"/>
                </a:lnTo>
                <a:lnTo>
                  <a:pt x="11594212" y="1602110"/>
                </a:lnTo>
                <a:lnTo>
                  <a:pt x="0" y="160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3135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04967" y="749449"/>
            <a:ext cx="13214420" cy="9251629"/>
          </a:xfrm>
          <a:custGeom>
            <a:avLst/>
            <a:gdLst/>
            <a:ahLst/>
            <a:cxnLst/>
            <a:rect r="r" b="b" t="t" l="l"/>
            <a:pathLst>
              <a:path h="9251629" w="13214420">
                <a:moveTo>
                  <a:pt x="0" y="0"/>
                </a:moveTo>
                <a:lnTo>
                  <a:pt x="13214420" y="0"/>
                </a:lnTo>
                <a:lnTo>
                  <a:pt x="13214420" y="9251629"/>
                </a:lnTo>
                <a:lnTo>
                  <a:pt x="0" y="9251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42" t="-441" r="0" b="-87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08112">
            <a:off x="-1122310" y="5764346"/>
            <a:ext cx="1906217" cy="3120295"/>
          </a:xfrm>
          <a:custGeom>
            <a:avLst/>
            <a:gdLst/>
            <a:ahLst/>
            <a:cxnLst/>
            <a:rect r="r" b="b" t="t" l="l"/>
            <a:pathLst>
              <a:path h="3120295" w="1906217">
                <a:moveTo>
                  <a:pt x="0" y="0"/>
                </a:moveTo>
                <a:lnTo>
                  <a:pt x="1906217" y="0"/>
                </a:lnTo>
                <a:lnTo>
                  <a:pt x="1906217" y="3120295"/>
                </a:lnTo>
                <a:lnTo>
                  <a:pt x="0" y="3120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810814">
            <a:off x="282628" y="160324"/>
            <a:ext cx="5886071" cy="127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9"/>
              </a:lnSpc>
            </a:pPr>
            <a:r>
              <a:rPr lang="en-US" sz="4918" spc="108">
                <a:solidFill>
                  <a:srgbClr val="000000"/>
                </a:solidFill>
                <a:latin typeface="Roca Two"/>
              </a:rPr>
              <a:t>System Architecture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837154" y="9464538"/>
            <a:ext cx="8802191" cy="1216303"/>
          </a:xfrm>
          <a:custGeom>
            <a:avLst/>
            <a:gdLst/>
            <a:ahLst/>
            <a:cxnLst/>
            <a:rect r="r" b="b" t="t" l="l"/>
            <a:pathLst>
              <a:path h="1216303" w="8802191">
                <a:moveTo>
                  <a:pt x="0" y="0"/>
                </a:moveTo>
                <a:lnTo>
                  <a:pt x="8802190" y="0"/>
                </a:lnTo>
                <a:lnTo>
                  <a:pt x="8802190" y="1216303"/>
                </a:lnTo>
                <a:lnTo>
                  <a:pt x="0" y="1216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88780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5" y="0"/>
                </a:lnTo>
                <a:lnTo>
                  <a:pt x="10847285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83840"/>
            <a:ext cx="18288000" cy="9288850"/>
          </a:xfrm>
          <a:custGeom>
            <a:avLst/>
            <a:gdLst/>
            <a:ahLst/>
            <a:cxnLst/>
            <a:rect r="r" b="b" t="t" l="l"/>
            <a:pathLst>
              <a:path h="9288850" w="18288000">
                <a:moveTo>
                  <a:pt x="0" y="0"/>
                </a:moveTo>
                <a:lnTo>
                  <a:pt x="18288000" y="0"/>
                </a:lnTo>
                <a:lnTo>
                  <a:pt x="18288000" y="9288850"/>
                </a:lnTo>
                <a:lnTo>
                  <a:pt x="0" y="928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" t="0" r="-248" b="-124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61060" y="142875"/>
            <a:ext cx="190147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5"/>
              </a:lnSpc>
            </a:pPr>
            <a:r>
              <a:rPr lang="en-US" sz="6773" spc="149">
                <a:solidFill>
                  <a:srgbClr val="000000"/>
                </a:solidFill>
                <a:latin typeface="Roca Two"/>
              </a:rPr>
              <a:t>ERD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03177">
            <a:off x="-1239638" y="407054"/>
            <a:ext cx="10019405" cy="9472892"/>
          </a:xfrm>
          <a:custGeom>
            <a:avLst/>
            <a:gdLst/>
            <a:ahLst/>
            <a:cxnLst/>
            <a:rect r="r" b="b" t="t" l="l"/>
            <a:pathLst>
              <a:path h="9472892" w="10019405">
                <a:moveTo>
                  <a:pt x="0" y="0"/>
                </a:moveTo>
                <a:lnTo>
                  <a:pt x="10019405" y="0"/>
                </a:lnTo>
                <a:lnTo>
                  <a:pt x="10019405" y="9472892"/>
                </a:lnTo>
                <a:lnTo>
                  <a:pt x="0" y="9472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813416">
            <a:off x="3044956" y="1276479"/>
            <a:ext cx="1622813" cy="7901698"/>
            <a:chOff x="0" y="0"/>
            <a:chExt cx="427407" cy="20811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07" cy="2081106"/>
            </a:xfrm>
            <a:custGeom>
              <a:avLst/>
              <a:gdLst/>
              <a:ahLst/>
              <a:cxnLst/>
              <a:rect r="r" b="b" t="t" l="l"/>
              <a:pathLst>
                <a:path h="2081106" w="427407">
                  <a:moveTo>
                    <a:pt x="0" y="0"/>
                  </a:moveTo>
                  <a:lnTo>
                    <a:pt x="427407" y="0"/>
                  </a:lnTo>
                  <a:lnTo>
                    <a:pt x="427407" y="2081106"/>
                  </a:lnTo>
                  <a:lnTo>
                    <a:pt x="0" y="2081106"/>
                  </a:ln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07" cy="2119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60391" y="1242183"/>
            <a:ext cx="10498909" cy="7657600"/>
            <a:chOff x="0" y="0"/>
            <a:chExt cx="14302208" cy="104316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14238708" cy="10368115"/>
            </a:xfrm>
            <a:custGeom>
              <a:avLst/>
              <a:gdLst/>
              <a:ahLst/>
              <a:cxnLst/>
              <a:rect r="r" b="b" t="t" l="l"/>
              <a:pathLst>
                <a:path h="10368115" w="14238708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02208" cy="10431616"/>
            </a:xfrm>
            <a:custGeom>
              <a:avLst/>
              <a:gdLst/>
              <a:ahLst/>
              <a:cxnLst/>
              <a:rect r="r" b="b" t="t" l="l"/>
              <a:pathLst>
                <a:path h="10431616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252419" y="2083344"/>
            <a:ext cx="419412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29" indent="-388614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Roca Two Bold"/>
              </a:rPr>
              <a:t>BACKEND</a:t>
            </a:r>
          </a:p>
        </p:txBody>
      </p:sp>
      <p:grpSp>
        <p:nvGrpSpPr>
          <p:cNvPr name="Group 10" id="10"/>
          <p:cNvGrpSpPr/>
          <p:nvPr/>
        </p:nvGrpSpPr>
        <p:grpSpPr>
          <a:xfrm rot="-778578">
            <a:off x="1886744" y="3978309"/>
            <a:ext cx="4268607" cy="4268590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0" t="-58267" r="0" b="-5826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true" rot="435657">
            <a:off x="8401805" y="7841253"/>
            <a:ext cx="3750634" cy="3974660"/>
          </a:xfrm>
          <a:custGeom>
            <a:avLst/>
            <a:gdLst/>
            <a:ahLst/>
            <a:cxnLst/>
            <a:rect r="r" b="b" t="t" l="l"/>
            <a:pathLst>
              <a:path h="3974660" w="3750634">
                <a:moveTo>
                  <a:pt x="0" y="3974661"/>
                </a:moveTo>
                <a:lnTo>
                  <a:pt x="3750634" y="3974661"/>
                </a:lnTo>
                <a:lnTo>
                  <a:pt x="3750634" y="0"/>
                </a:lnTo>
                <a:lnTo>
                  <a:pt x="0" y="0"/>
                </a:lnTo>
                <a:lnTo>
                  <a:pt x="0" y="397466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68932">
            <a:off x="16073974" y="511583"/>
            <a:ext cx="1480813" cy="2123030"/>
          </a:xfrm>
          <a:custGeom>
            <a:avLst/>
            <a:gdLst/>
            <a:ahLst/>
            <a:cxnLst/>
            <a:rect r="r" b="b" t="t" l="l"/>
            <a:pathLst>
              <a:path h="2123030" w="1480813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780604" y="5470618"/>
            <a:ext cx="3928891" cy="209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Pytorch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Openpose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Cmake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Postman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Flask </a:t>
            </a:r>
          </a:p>
          <a:p>
            <a:pPr>
              <a:lnSpc>
                <a:spcPts val="273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736636" y="2852269"/>
            <a:ext cx="3846068" cy="245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PHP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MYSQL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Laravel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livewire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Bootstrap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Twilind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Postman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0878" y="2083344"/>
            <a:ext cx="419412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29" indent="-388614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Roca Two Bold"/>
              </a:rPr>
              <a:t>MOBILE APP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80878" y="4604392"/>
            <a:ext cx="419412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29" indent="-388614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Roca Two Bold"/>
              </a:rPr>
              <a:t>AI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26390" y="5394418"/>
            <a:ext cx="5281129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29" indent="-388614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Roca Two Bold"/>
              </a:rPr>
              <a:t>UI AND BUSSINESS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80604" y="2852269"/>
            <a:ext cx="3928891" cy="140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 Dart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Flutter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Postman  </a:t>
            </a:r>
          </a:p>
          <a:p>
            <a:pPr>
              <a:lnSpc>
                <a:spcPts val="273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736636" y="6112604"/>
            <a:ext cx="3846068" cy="140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Figma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illustrator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Draw.io </a:t>
            </a:r>
          </a:p>
          <a:p>
            <a:pPr marL="518155" indent="-259078" lvl="1">
              <a:lnSpc>
                <a:spcPts val="27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Handy Casual"/>
              </a:rPr>
              <a:t>Canva </a:t>
            </a:r>
          </a:p>
        </p:txBody>
      </p:sp>
      <p:sp>
        <p:nvSpPr>
          <p:cNvPr name="TextBox 21" id="21"/>
          <p:cNvSpPr txBox="true"/>
          <p:nvPr/>
        </p:nvSpPr>
        <p:spPr>
          <a:xfrm rot="-724560">
            <a:off x="1054460" y="1743462"/>
            <a:ext cx="4273314" cy="90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3"/>
              </a:lnSpc>
              <a:spcBef>
                <a:spcPct val="0"/>
              </a:spcBef>
            </a:pPr>
            <a:r>
              <a:rPr lang="en-US" sz="5288">
                <a:solidFill>
                  <a:srgbClr val="000000"/>
                </a:solidFill>
                <a:latin typeface="Roca Two"/>
              </a:rPr>
              <a:t>TOOLS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38" y="117071"/>
            <a:ext cx="8525453" cy="6299568"/>
          </a:xfrm>
          <a:custGeom>
            <a:avLst/>
            <a:gdLst/>
            <a:ahLst/>
            <a:cxnLst/>
            <a:rect r="r" b="b" t="t" l="l"/>
            <a:pathLst>
              <a:path h="6299568" w="8525453">
                <a:moveTo>
                  <a:pt x="0" y="0"/>
                </a:moveTo>
                <a:lnTo>
                  <a:pt x="8525453" y="0"/>
                </a:lnTo>
                <a:lnTo>
                  <a:pt x="8525453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0" r="0" b="-7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4869" y="1028700"/>
            <a:ext cx="3024068" cy="3725795"/>
          </a:xfrm>
          <a:custGeom>
            <a:avLst/>
            <a:gdLst/>
            <a:ahLst/>
            <a:cxnLst/>
            <a:rect r="r" b="b" t="t" l="l"/>
            <a:pathLst>
              <a:path h="3725795" w="3024068">
                <a:moveTo>
                  <a:pt x="0" y="0"/>
                </a:moveTo>
                <a:lnTo>
                  <a:pt x="3024068" y="0"/>
                </a:lnTo>
                <a:lnTo>
                  <a:pt x="3024068" y="3725795"/>
                </a:lnTo>
                <a:lnTo>
                  <a:pt x="0" y="3725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3" r="0" b="-802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08665" y="6220799"/>
            <a:ext cx="2922048" cy="3896064"/>
          </a:xfrm>
          <a:custGeom>
            <a:avLst/>
            <a:gdLst/>
            <a:ahLst/>
            <a:cxnLst/>
            <a:rect r="r" b="b" t="t" l="l"/>
            <a:pathLst>
              <a:path h="3896064" w="2922048">
                <a:moveTo>
                  <a:pt x="0" y="0"/>
                </a:moveTo>
                <a:lnTo>
                  <a:pt x="2922047" y="0"/>
                </a:lnTo>
                <a:lnTo>
                  <a:pt x="2922047" y="3896064"/>
                </a:lnTo>
                <a:lnTo>
                  <a:pt x="0" y="3896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27862" y="6220799"/>
            <a:ext cx="2882150" cy="3842866"/>
          </a:xfrm>
          <a:custGeom>
            <a:avLst/>
            <a:gdLst/>
            <a:ahLst/>
            <a:cxnLst/>
            <a:rect r="r" b="b" t="t" l="l"/>
            <a:pathLst>
              <a:path h="3842866" w="2882150">
                <a:moveTo>
                  <a:pt x="0" y="0"/>
                </a:moveTo>
                <a:lnTo>
                  <a:pt x="2882150" y="0"/>
                </a:lnTo>
                <a:lnTo>
                  <a:pt x="2882150" y="3842867"/>
                </a:lnTo>
                <a:lnTo>
                  <a:pt x="0" y="3842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32064" y="1816673"/>
            <a:ext cx="38884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image parse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3521" y="7900097"/>
            <a:ext cx="31965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openpose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09368" y="7900097"/>
            <a:ext cx="35083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cloth mask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59014" y="-95250"/>
            <a:ext cx="63376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Model Componants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642835" y="-624619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6945498" y="9075137"/>
            <a:ext cx="13290330" cy="1836482"/>
          </a:xfrm>
          <a:custGeom>
            <a:avLst/>
            <a:gdLst/>
            <a:ahLst/>
            <a:cxnLst/>
            <a:rect r="r" b="b" t="t" l="l"/>
            <a:pathLst>
              <a:path h="1836482" w="1329033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97670" y="1211863"/>
            <a:ext cx="9066669" cy="7863274"/>
          </a:xfrm>
          <a:custGeom>
            <a:avLst/>
            <a:gdLst/>
            <a:ahLst/>
            <a:cxnLst/>
            <a:rect r="r" b="b" t="t" l="l"/>
            <a:pathLst>
              <a:path h="7863274" w="9066669">
                <a:moveTo>
                  <a:pt x="0" y="0"/>
                </a:moveTo>
                <a:lnTo>
                  <a:pt x="9066669" y="0"/>
                </a:lnTo>
                <a:lnTo>
                  <a:pt x="9066669" y="7863274"/>
                </a:lnTo>
                <a:lnTo>
                  <a:pt x="0" y="786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14452" y="4492165"/>
            <a:ext cx="5059096" cy="117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3"/>
              </a:lnSpc>
              <a:spcBef>
                <a:spcPct val="0"/>
              </a:spcBef>
            </a:pPr>
            <a:r>
              <a:rPr lang="en-US" sz="6995">
                <a:solidFill>
                  <a:srgbClr val="231F20"/>
                </a:solidFill>
                <a:latin typeface="Roca Two Bold"/>
              </a:rPr>
              <a:t>TIME PLAN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965079" y="9011630"/>
            <a:ext cx="8506453" cy="1905171"/>
          </a:xfrm>
          <a:custGeom>
            <a:avLst/>
            <a:gdLst/>
            <a:ahLst/>
            <a:cxnLst/>
            <a:rect r="r" b="b" t="t" l="l"/>
            <a:pathLst>
              <a:path h="1905171" w="8506453">
                <a:moveTo>
                  <a:pt x="0" y="0"/>
                </a:moveTo>
                <a:lnTo>
                  <a:pt x="8506453" y="0"/>
                </a:lnTo>
                <a:lnTo>
                  <a:pt x="8506453" y="1905171"/>
                </a:lnTo>
                <a:lnTo>
                  <a:pt x="0" y="1905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81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9074365">
            <a:off x="-587596" y="9084412"/>
            <a:ext cx="3573273" cy="896567"/>
          </a:xfrm>
          <a:custGeom>
            <a:avLst/>
            <a:gdLst/>
            <a:ahLst/>
            <a:cxnLst/>
            <a:rect r="r" b="b" t="t" l="l"/>
            <a:pathLst>
              <a:path h="896567" w="3573273">
                <a:moveTo>
                  <a:pt x="3573273" y="896566"/>
                </a:moveTo>
                <a:lnTo>
                  <a:pt x="0" y="896566"/>
                </a:lnTo>
                <a:lnTo>
                  <a:pt x="0" y="0"/>
                </a:lnTo>
                <a:lnTo>
                  <a:pt x="3573273" y="0"/>
                </a:lnTo>
                <a:lnTo>
                  <a:pt x="3573273" y="8965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408" y="1349055"/>
            <a:ext cx="2749034" cy="6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Roca Two Bold"/>
              </a:rPr>
              <a:t>TIME PLAN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167874" y="2028506"/>
            <a:ext cx="1425154" cy="2165289"/>
          </a:xfrm>
          <a:custGeom>
            <a:avLst/>
            <a:gdLst/>
            <a:ahLst/>
            <a:cxnLst/>
            <a:rect r="r" b="b" t="t" l="l"/>
            <a:pathLst>
              <a:path h="2165289" w="1425154">
                <a:moveTo>
                  <a:pt x="0" y="0"/>
                </a:moveTo>
                <a:lnTo>
                  <a:pt x="1425154" y="0"/>
                </a:lnTo>
                <a:lnTo>
                  <a:pt x="1425154" y="2165290"/>
                </a:lnTo>
                <a:lnTo>
                  <a:pt x="0" y="2165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529357" y="4538174"/>
            <a:ext cx="14187230" cy="0"/>
          </a:xfrm>
          <a:prstGeom prst="line">
            <a:avLst/>
          </a:prstGeom>
          <a:ln cap="flat" w="28575">
            <a:solidFill>
              <a:srgbClr val="0ACF8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697091" y="4362070"/>
            <a:ext cx="352208" cy="3522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707" lIns="35707" bIns="35707" rIns="35707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156442" y="2455472"/>
            <a:ext cx="1425154" cy="78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4656" spc="456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39440" y="2028506"/>
            <a:ext cx="1425154" cy="2165289"/>
          </a:xfrm>
          <a:custGeom>
            <a:avLst/>
            <a:gdLst/>
            <a:ahLst/>
            <a:cxnLst/>
            <a:rect r="r" b="b" t="t" l="l"/>
            <a:pathLst>
              <a:path h="2165289" w="1425154">
                <a:moveTo>
                  <a:pt x="0" y="0"/>
                </a:moveTo>
                <a:lnTo>
                  <a:pt x="1425154" y="0"/>
                </a:lnTo>
                <a:lnTo>
                  <a:pt x="1425154" y="2165290"/>
                </a:lnTo>
                <a:lnTo>
                  <a:pt x="0" y="2165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75912" y="4362070"/>
            <a:ext cx="352208" cy="35220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707" lIns="35707" bIns="35707" rIns="35707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539440" y="2326844"/>
            <a:ext cx="1425154" cy="78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4656" spc="456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494095" y="2028506"/>
            <a:ext cx="1425154" cy="2165289"/>
          </a:xfrm>
          <a:custGeom>
            <a:avLst/>
            <a:gdLst/>
            <a:ahLst/>
            <a:cxnLst/>
            <a:rect r="r" b="b" t="t" l="l"/>
            <a:pathLst>
              <a:path h="2165289" w="1425154">
                <a:moveTo>
                  <a:pt x="0" y="0"/>
                </a:moveTo>
                <a:lnTo>
                  <a:pt x="1425154" y="0"/>
                </a:lnTo>
                <a:lnTo>
                  <a:pt x="1425154" y="2165290"/>
                </a:lnTo>
                <a:lnTo>
                  <a:pt x="0" y="2165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030567" y="4362070"/>
            <a:ext cx="352208" cy="3522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707" lIns="35707" bIns="35707" rIns="35707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488885" y="2326844"/>
            <a:ext cx="1425154" cy="78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4656" spc="456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455371" y="2028506"/>
            <a:ext cx="1425154" cy="2165289"/>
          </a:xfrm>
          <a:custGeom>
            <a:avLst/>
            <a:gdLst/>
            <a:ahLst/>
            <a:cxnLst/>
            <a:rect r="r" b="b" t="t" l="l"/>
            <a:pathLst>
              <a:path h="2165289" w="1425154">
                <a:moveTo>
                  <a:pt x="0" y="0"/>
                </a:moveTo>
                <a:lnTo>
                  <a:pt x="1425154" y="0"/>
                </a:lnTo>
                <a:lnTo>
                  <a:pt x="1425154" y="2165290"/>
                </a:lnTo>
                <a:lnTo>
                  <a:pt x="0" y="2165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991843" y="4362070"/>
            <a:ext cx="352208" cy="3522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707" lIns="35707" bIns="35707" rIns="35707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455371" y="2326844"/>
            <a:ext cx="1425154" cy="78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4656" spc="456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46503" y="237376"/>
            <a:ext cx="3053652" cy="2648349"/>
          </a:xfrm>
          <a:custGeom>
            <a:avLst/>
            <a:gdLst/>
            <a:ahLst/>
            <a:cxnLst/>
            <a:rect r="r" b="b" t="t" l="l"/>
            <a:pathLst>
              <a:path h="2648349" w="3053652">
                <a:moveTo>
                  <a:pt x="0" y="0"/>
                </a:moveTo>
                <a:lnTo>
                  <a:pt x="3053652" y="0"/>
                </a:lnTo>
                <a:lnTo>
                  <a:pt x="3053652" y="2648349"/>
                </a:lnTo>
                <a:lnTo>
                  <a:pt x="0" y="2648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07408" y="1349055"/>
            <a:ext cx="2628141" cy="6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  <a:spcBef>
                <a:spcPct val="0"/>
              </a:spcBef>
            </a:pPr>
            <a:r>
              <a:rPr lang="en-US" sz="3634">
                <a:solidFill>
                  <a:srgbClr val="231F20"/>
                </a:solidFill>
                <a:latin typeface="Roca Two Bold"/>
              </a:rPr>
              <a:t>TIME PLAN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9041" y="5753407"/>
            <a:ext cx="4201652" cy="127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Handy Casual"/>
              </a:rPr>
              <a:t>Define project requirements and objectives,  research e-commerce platforms and AI  models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23115" y="5610532"/>
            <a:ext cx="3010013" cy="218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3057">
                <a:solidFill>
                  <a:srgbClr val="000000"/>
                </a:solidFill>
                <a:latin typeface="Handy Casual"/>
              </a:rPr>
              <a:t>Prepare</a:t>
            </a:r>
            <a:r>
              <a:rPr lang="en-US" sz="3057">
                <a:solidFill>
                  <a:srgbClr val="000000"/>
                </a:solidFill>
                <a:latin typeface="Handy Casual"/>
              </a:rPr>
              <a:t> AI model for virtual try-on clothes,design UI/UX  implement vendor panel and admin panel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73079" y="5591487"/>
            <a:ext cx="3757844" cy="169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  <a:spcBef>
                <a:spcPct val="0"/>
              </a:spcBef>
            </a:pPr>
            <a:r>
              <a:rPr lang="en-US" sz="2936">
                <a:solidFill>
                  <a:srgbClr val="000000"/>
                </a:solidFill>
                <a:latin typeface="Handy Casual"/>
              </a:rPr>
              <a:t>Implement secure payment gateways and  shipping methods, develop mobile application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64274" y="5601012"/>
            <a:ext cx="4304626" cy="160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andy Casual"/>
              </a:rPr>
              <a:t>Integrate AI model with e-commerce  platform, develop customer frontend with  disabled accessibility features, based on user feedback refine UI/UX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91111" y="4904779"/>
            <a:ext cx="2353673" cy="51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  <a:spcBef>
                <a:spcPct val="0"/>
              </a:spcBef>
            </a:pPr>
            <a:r>
              <a:rPr lang="en-US" sz="3550">
                <a:solidFill>
                  <a:srgbClr val="000000"/>
                </a:solidFill>
                <a:latin typeface="Handy Casual"/>
              </a:rPr>
              <a:t>March&amp;April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4904779"/>
            <a:ext cx="4278349" cy="51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  <a:spcBef>
                <a:spcPct val="0"/>
              </a:spcBef>
            </a:pPr>
            <a:r>
              <a:rPr lang="en-US" sz="3550">
                <a:solidFill>
                  <a:srgbClr val="000000"/>
                </a:solidFill>
                <a:latin typeface="Handy Casual"/>
              </a:rPr>
              <a:t>Septemper&amp;October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07049" y="4895399"/>
            <a:ext cx="4056864" cy="51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  <a:spcBef>
                <a:spcPct val="0"/>
              </a:spcBef>
            </a:pPr>
            <a:r>
              <a:rPr lang="en-US" sz="3550">
                <a:solidFill>
                  <a:srgbClr val="000000"/>
                </a:solidFill>
                <a:latin typeface="Handy Casual"/>
              </a:rPr>
              <a:t>Novamber&amp;December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73079" y="4981956"/>
            <a:ext cx="3241543" cy="51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  <a:spcBef>
                <a:spcPct val="0"/>
              </a:spcBef>
            </a:pPr>
            <a:r>
              <a:rPr lang="en-US" sz="3550">
                <a:solidFill>
                  <a:srgbClr val="000000"/>
                </a:solidFill>
                <a:latin typeface="Handy Casual"/>
              </a:rPr>
              <a:t>Jenuary&amp;February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965079" y="9011630"/>
            <a:ext cx="8506453" cy="1905171"/>
          </a:xfrm>
          <a:custGeom>
            <a:avLst/>
            <a:gdLst/>
            <a:ahLst/>
            <a:cxnLst/>
            <a:rect r="r" b="b" t="t" l="l"/>
            <a:pathLst>
              <a:path h="1905171" w="8506453">
                <a:moveTo>
                  <a:pt x="0" y="0"/>
                </a:moveTo>
                <a:lnTo>
                  <a:pt x="8506453" y="0"/>
                </a:lnTo>
                <a:lnTo>
                  <a:pt x="8506453" y="1905171"/>
                </a:lnTo>
                <a:lnTo>
                  <a:pt x="0" y="1905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81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9074365">
            <a:off x="-178001" y="8563347"/>
            <a:ext cx="3573273" cy="896567"/>
          </a:xfrm>
          <a:custGeom>
            <a:avLst/>
            <a:gdLst/>
            <a:ahLst/>
            <a:cxnLst/>
            <a:rect r="r" b="b" t="t" l="l"/>
            <a:pathLst>
              <a:path h="896567" w="3573273">
                <a:moveTo>
                  <a:pt x="3573272" y="896566"/>
                </a:moveTo>
                <a:lnTo>
                  <a:pt x="0" y="896566"/>
                </a:lnTo>
                <a:lnTo>
                  <a:pt x="0" y="0"/>
                </a:lnTo>
                <a:lnTo>
                  <a:pt x="3573272" y="0"/>
                </a:lnTo>
                <a:lnTo>
                  <a:pt x="3573272" y="8965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252128" y="4397116"/>
            <a:ext cx="7783744" cy="0"/>
          </a:xfrm>
          <a:prstGeom prst="line">
            <a:avLst/>
          </a:prstGeom>
          <a:ln cap="flat" w="28575">
            <a:solidFill>
              <a:srgbClr val="0ACF8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888945" y="1798238"/>
            <a:ext cx="1419239" cy="2156303"/>
          </a:xfrm>
          <a:custGeom>
            <a:avLst/>
            <a:gdLst/>
            <a:ahLst/>
            <a:cxnLst/>
            <a:rect r="r" b="b" t="t" l="l"/>
            <a:pathLst>
              <a:path h="2156303" w="1419239">
                <a:moveTo>
                  <a:pt x="0" y="0"/>
                </a:moveTo>
                <a:lnTo>
                  <a:pt x="1419239" y="0"/>
                </a:lnTo>
                <a:lnTo>
                  <a:pt x="1419239" y="2156303"/>
                </a:lnTo>
                <a:lnTo>
                  <a:pt x="0" y="2156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23191" y="4213609"/>
            <a:ext cx="350747" cy="35074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559" lIns="35559" bIns="35559" rIns="35559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888945" y="2194647"/>
            <a:ext cx="1419239" cy="78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4637" spc="454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417182" y="1897864"/>
            <a:ext cx="1419239" cy="2156303"/>
          </a:xfrm>
          <a:custGeom>
            <a:avLst/>
            <a:gdLst/>
            <a:ahLst/>
            <a:cxnLst/>
            <a:rect r="r" b="b" t="t" l="l"/>
            <a:pathLst>
              <a:path h="2156303" w="1419239">
                <a:moveTo>
                  <a:pt x="0" y="0"/>
                </a:moveTo>
                <a:lnTo>
                  <a:pt x="1419240" y="0"/>
                </a:lnTo>
                <a:lnTo>
                  <a:pt x="1419240" y="2156302"/>
                </a:lnTo>
                <a:lnTo>
                  <a:pt x="0" y="2156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951429" y="4221743"/>
            <a:ext cx="350747" cy="3507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559" lIns="35559" bIns="35559" rIns="35559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417182" y="2194647"/>
            <a:ext cx="1419239" cy="78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4637" spc="454">
                <a:solidFill>
                  <a:srgbClr val="FFFBFB"/>
                </a:solidFill>
                <a:latin typeface="DM Sans 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17147" y="1722038"/>
            <a:ext cx="1419239" cy="78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4637" spc="454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27758" y="274568"/>
            <a:ext cx="2708333" cy="2348864"/>
          </a:xfrm>
          <a:custGeom>
            <a:avLst/>
            <a:gdLst/>
            <a:ahLst/>
            <a:cxnLst/>
            <a:rect r="r" b="b" t="t" l="l"/>
            <a:pathLst>
              <a:path h="2348864" w="2708333">
                <a:moveTo>
                  <a:pt x="0" y="0"/>
                </a:moveTo>
                <a:lnTo>
                  <a:pt x="2708334" y="0"/>
                </a:lnTo>
                <a:lnTo>
                  <a:pt x="2708334" y="2348863"/>
                </a:lnTo>
                <a:lnTo>
                  <a:pt x="0" y="2348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05079" y="1278004"/>
            <a:ext cx="2153692" cy="52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7"/>
              </a:lnSpc>
              <a:spcBef>
                <a:spcPct val="0"/>
              </a:spcBef>
            </a:pPr>
            <a:r>
              <a:rPr lang="en-US" sz="3133">
                <a:solidFill>
                  <a:srgbClr val="231F20"/>
                </a:solidFill>
                <a:latin typeface="Roca Two Bold"/>
              </a:rPr>
              <a:t>TIME PLAN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18184" y="4895399"/>
            <a:ext cx="1446895" cy="51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  <a:spcBef>
                <a:spcPct val="0"/>
              </a:spcBef>
            </a:pPr>
            <a:r>
              <a:rPr lang="en-US" sz="3550">
                <a:solidFill>
                  <a:srgbClr val="000000"/>
                </a:solidFill>
                <a:latin typeface="Handy Casual"/>
              </a:rPr>
              <a:t>June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24388" y="4840581"/>
            <a:ext cx="3948353" cy="51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  <a:spcBef>
                <a:spcPct val="0"/>
              </a:spcBef>
            </a:pPr>
            <a:r>
              <a:rPr lang="en-US" sz="3550">
                <a:solidFill>
                  <a:srgbClr val="000000"/>
                </a:solidFill>
                <a:latin typeface="Handy Casual"/>
              </a:rPr>
              <a:t>May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72544" y="5700628"/>
            <a:ext cx="5054672" cy="146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3388">
                <a:solidFill>
                  <a:srgbClr val="000000"/>
                </a:solidFill>
                <a:latin typeface="Handy Casual"/>
              </a:rPr>
              <a:t>Perform final testing and quality assurance,  deploy platform, gather user feedback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3336" y="5724976"/>
            <a:ext cx="4926170" cy="146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3"/>
              </a:lnSpc>
              <a:spcBef>
                <a:spcPct val="0"/>
              </a:spcBef>
            </a:pPr>
            <a:r>
              <a:rPr lang="en-US" sz="3380">
                <a:solidFill>
                  <a:srgbClr val="000000"/>
                </a:solidFill>
                <a:latin typeface="Handy Casual"/>
              </a:rPr>
              <a:t>Officially launch platform, monitor</a:t>
            </a:r>
          </a:p>
          <a:p>
            <a:pPr algn="ctr">
              <a:lnSpc>
                <a:spcPts val="3853"/>
              </a:lnSpc>
              <a:spcBef>
                <a:spcPct val="0"/>
              </a:spcBef>
            </a:pPr>
            <a:r>
              <a:rPr lang="en-US" sz="3380">
                <a:solidFill>
                  <a:srgbClr val="000000"/>
                </a:solidFill>
                <a:latin typeface="Handy Casual"/>
              </a:rPr>
              <a:t>performance and user engagement, improve  accessibility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652883">
            <a:off x="14492498" y="6862299"/>
            <a:ext cx="3750634" cy="3974660"/>
          </a:xfrm>
          <a:custGeom>
            <a:avLst/>
            <a:gdLst/>
            <a:ahLst/>
            <a:cxnLst/>
            <a:rect r="r" b="b" t="t" l="l"/>
            <a:pathLst>
              <a:path h="3974660" w="3750634">
                <a:moveTo>
                  <a:pt x="0" y="3974660"/>
                </a:moveTo>
                <a:lnTo>
                  <a:pt x="3750634" y="3974660"/>
                </a:lnTo>
                <a:lnTo>
                  <a:pt x="3750634" y="0"/>
                </a:lnTo>
                <a:lnTo>
                  <a:pt x="0" y="0"/>
                </a:lnTo>
                <a:lnTo>
                  <a:pt x="0" y="39746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5019" y="1298593"/>
            <a:ext cx="6107135" cy="770077"/>
            <a:chOff x="0" y="0"/>
            <a:chExt cx="1608464" cy="202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8464" cy="202819"/>
            </a:xfrm>
            <a:custGeom>
              <a:avLst/>
              <a:gdLst/>
              <a:ahLst/>
              <a:cxnLst/>
              <a:rect r="r" b="b" t="t" l="l"/>
              <a:pathLst>
                <a:path h="202819" w="1608464">
                  <a:moveTo>
                    <a:pt x="0" y="0"/>
                  </a:moveTo>
                  <a:lnTo>
                    <a:pt x="1608464" y="0"/>
                  </a:lnTo>
                  <a:lnTo>
                    <a:pt x="1608464" y="202819"/>
                  </a:lnTo>
                  <a:lnTo>
                    <a:pt x="0" y="202819"/>
                  </a:ln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08464" cy="25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16"/>
                </a:lnSpc>
                <a:spcBef>
                  <a:spcPct val="0"/>
                </a:spcBef>
              </a:pPr>
              <a:r>
                <a:rPr lang="en-US" sz="3200" spc="32">
                  <a:solidFill>
                    <a:srgbClr val="FFFFFF"/>
                  </a:solidFill>
                  <a:latin typeface="Roca Two Bold"/>
                </a:rPr>
                <a:t>AI Virtual Try On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5599813" y="8633321"/>
            <a:ext cx="13959219" cy="1928910"/>
          </a:xfrm>
          <a:custGeom>
            <a:avLst/>
            <a:gdLst/>
            <a:ahLst/>
            <a:cxnLst/>
            <a:rect r="r" b="b" t="t" l="l"/>
            <a:pathLst>
              <a:path h="1928910" w="13959219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14008" y="135255"/>
            <a:ext cx="3659985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>
                <a:solidFill>
                  <a:srgbClr val="231F20"/>
                </a:solidFill>
                <a:latin typeface="Handy Casual"/>
              </a:rPr>
              <a:t>Intoduction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355126" y="2981747"/>
            <a:ext cx="3474003" cy="647719"/>
            <a:chOff x="0" y="0"/>
            <a:chExt cx="914964" cy="170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14964" cy="218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1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FFFFFF"/>
                  </a:solidFill>
                  <a:latin typeface="DM Sans Bold"/>
                </a:rPr>
                <a:t>Idea Concept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59671" y="2981747"/>
            <a:ext cx="3474003" cy="647719"/>
            <a:chOff x="0" y="0"/>
            <a:chExt cx="914964" cy="170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14964" cy="218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1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FFFFFF"/>
                  </a:solidFill>
                  <a:latin typeface="DM Sans Bold"/>
                </a:rPr>
                <a:t>Expansion of Service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72154" y="2981747"/>
            <a:ext cx="3943692" cy="647719"/>
            <a:chOff x="0" y="0"/>
            <a:chExt cx="1038668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8668" cy="170593"/>
            </a:xfrm>
            <a:custGeom>
              <a:avLst/>
              <a:gdLst/>
              <a:ahLst/>
              <a:cxnLst/>
              <a:rect r="r" b="b" t="t" l="l"/>
              <a:pathLst>
                <a:path h="170593" w="1038668">
                  <a:moveTo>
                    <a:pt x="0" y="0"/>
                  </a:moveTo>
                  <a:lnTo>
                    <a:pt x="1038668" y="0"/>
                  </a:lnTo>
                  <a:lnTo>
                    <a:pt x="1038668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38668" cy="218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1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FFFFFF"/>
                  </a:solidFill>
                  <a:latin typeface="DM Sans Bold"/>
                </a:rPr>
                <a:t>Initial Target Audience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20985" y="4056199"/>
            <a:ext cx="4342285" cy="288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4561" indent="-212280" lvl="1">
              <a:lnSpc>
                <a:spcPts val="2949"/>
              </a:lnSpc>
              <a:buFont typeface="Arial"/>
              <a:buChar char="•"/>
            </a:pPr>
            <a:r>
              <a:rPr lang="en-US" sz="1966" spc="135">
                <a:solidFill>
                  <a:srgbClr val="231F20"/>
                </a:solidFill>
                <a:latin typeface="Roca Two Bold"/>
              </a:rPr>
              <a:t>Online shopping platform with a realistic simulation of in-store experience.</a:t>
            </a:r>
          </a:p>
          <a:p>
            <a:pPr marL="424561" indent="-212280" lvl="1">
              <a:lnSpc>
                <a:spcPts val="2949"/>
              </a:lnSpc>
              <a:buFont typeface="Arial"/>
              <a:buChar char="•"/>
            </a:pPr>
            <a:r>
              <a:rPr lang="en-US" sz="1966" spc="135">
                <a:solidFill>
                  <a:srgbClr val="231F20"/>
                </a:solidFill>
                <a:latin typeface="Roca Two Bold"/>
              </a:rPr>
              <a:t>Feature to access the camera for virtual product try-on and size measurement.</a:t>
            </a:r>
          </a:p>
          <a:p>
            <a:pPr>
              <a:lnSpc>
                <a:spcPts val="2649"/>
              </a:lnSpc>
            </a:pPr>
          </a:p>
          <a:p>
            <a:pPr>
              <a:lnSpc>
                <a:spcPts val="264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972857" y="4222886"/>
            <a:ext cx="4342285" cy="254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4561" indent="-212280" lvl="1">
              <a:lnSpc>
                <a:spcPts val="2949"/>
              </a:lnSpc>
              <a:buFont typeface="Arial"/>
              <a:buChar char="•"/>
            </a:pPr>
            <a:r>
              <a:rPr lang="en-US" sz="1966" spc="135">
                <a:solidFill>
                  <a:srgbClr val="231F20"/>
                </a:solidFill>
                <a:latin typeface="Roca Two Bold"/>
              </a:rPr>
              <a:t>Specifically designed for people with disabilities.</a:t>
            </a:r>
          </a:p>
          <a:p>
            <a:pPr marL="424561" indent="-212280" lvl="1">
              <a:lnSpc>
                <a:spcPts val="2949"/>
              </a:lnSpc>
              <a:buFont typeface="Arial"/>
              <a:buChar char="•"/>
            </a:pPr>
            <a:r>
              <a:rPr lang="en-US" sz="1966" spc="135">
                <a:solidFill>
                  <a:srgbClr val="231F20"/>
                </a:solidFill>
                <a:latin typeface="Roca Two Bold"/>
              </a:rPr>
              <a:t>Aimed to alleviate difficulties and embarrassment faced during physical try-ons</a:t>
            </a:r>
          </a:p>
          <a:p>
            <a:pPr>
              <a:lnSpc>
                <a:spcPts val="264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308579" y="4408624"/>
            <a:ext cx="4342285" cy="217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4561" indent="-212280" lvl="1">
              <a:lnSpc>
                <a:spcPts val="2949"/>
              </a:lnSpc>
              <a:buFont typeface="Arial"/>
              <a:buChar char="•"/>
            </a:pPr>
            <a:r>
              <a:rPr lang="en-US" sz="1966" spc="135">
                <a:solidFill>
                  <a:srgbClr val="231F20"/>
                </a:solidFill>
                <a:latin typeface="Roca Two Bold"/>
              </a:rPr>
              <a:t>Decision to extend the feature to all users.</a:t>
            </a:r>
          </a:p>
          <a:p>
            <a:pPr marL="424561" indent="-212280" lvl="1">
              <a:lnSpc>
                <a:spcPts val="2949"/>
              </a:lnSpc>
              <a:buFont typeface="Arial"/>
              <a:buChar char="•"/>
            </a:pPr>
            <a:r>
              <a:rPr lang="en-US" sz="1966" spc="135">
                <a:solidFill>
                  <a:srgbClr val="231F20"/>
                </a:solidFill>
                <a:latin typeface="Roca Two Bold"/>
              </a:rPr>
              <a:t>Response to negative statistics about online shopping experiences</a:t>
            </a:r>
          </a:p>
          <a:p>
            <a:pPr>
              <a:lnSpc>
                <a:spcPts val="2649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343166" y="9893834"/>
            <a:ext cx="8506453" cy="1905171"/>
          </a:xfrm>
          <a:custGeom>
            <a:avLst/>
            <a:gdLst/>
            <a:ahLst/>
            <a:cxnLst/>
            <a:rect r="r" b="b" t="t" l="l"/>
            <a:pathLst>
              <a:path h="1905171" w="8506453">
                <a:moveTo>
                  <a:pt x="0" y="0"/>
                </a:moveTo>
                <a:lnTo>
                  <a:pt x="8506454" y="0"/>
                </a:lnTo>
                <a:lnTo>
                  <a:pt x="8506454" y="1905171"/>
                </a:lnTo>
                <a:lnTo>
                  <a:pt x="0" y="1905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81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645" y="0"/>
            <a:ext cx="17329721" cy="9893834"/>
          </a:xfrm>
          <a:custGeom>
            <a:avLst/>
            <a:gdLst/>
            <a:ahLst/>
            <a:cxnLst/>
            <a:rect r="r" b="b" t="t" l="l"/>
            <a:pathLst>
              <a:path h="9893834" w="17329721">
                <a:moveTo>
                  <a:pt x="0" y="0"/>
                </a:moveTo>
                <a:lnTo>
                  <a:pt x="17329721" y="0"/>
                </a:lnTo>
                <a:lnTo>
                  <a:pt x="17329721" y="9893834"/>
                </a:lnTo>
                <a:lnTo>
                  <a:pt x="0" y="989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8" t="-1367" r="-638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798639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3135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617189">
            <a:off x="15767695" y="804044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2027" y="1546358"/>
            <a:ext cx="2421017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Roca Two Bold"/>
              </a:rPr>
              <a:t>OUR 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91497" y="436406"/>
            <a:ext cx="3281658" cy="2846093"/>
          </a:xfrm>
          <a:custGeom>
            <a:avLst/>
            <a:gdLst/>
            <a:ahLst/>
            <a:cxnLst/>
            <a:rect r="r" b="b" t="t" l="l"/>
            <a:pathLst>
              <a:path h="2846093" w="3281658">
                <a:moveTo>
                  <a:pt x="0" y="0"/>
                </a:moveTo>
                <a:lnTo>
                  <a:pt x="3281658" y="0"/>
                </a:lnTo>
                <a:lnTo>
                  <a:pt x="3281658" y="2846093"/>
                </a:lnTo>
                <a:lnTo>
                  <a:pt x="0" y="2846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308782" y="5454300"/>
            <a:ext cx="2419311" cy="2328608"/>
            <a:chOff x="30480" y="591820"/>
            <a:chExt cx="12736830" cy="12259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8"/>
              <a:stretch>
                <a:fillRect l="0" t="-18810" r="0" b="-2598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52676" y="1546358"/>
            <a:ext cx="2865987" cy="72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231F20"/>
                </a:solidFill>
                <a:latin typeface="Roca Two Bold"/>
              </a:rPr>
              <a:t>OUR TEAM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798639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3135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617189">
            <a:off x="15767695" y="804044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2027" y="1546358"/>
            <a:ext cx="2421017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Roca Two Bold"/>
              </a:rPr>
              <a:t>OUR 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91497" y="436406"/>
            <a:ext cx="3281658" cy="2846093"/>
          </a:xfrm>
          <a:custGeom>
            <a:avLst/>
            <a:gdLst/>
            <a:ahLst/>
            <a:cxnLst/>
            <a:rect r="r" b="b" t="t" l="l"/>
            <a:pathLst>
              <a:path h="2846093" w="3281658">
                <a:moveTo>
                  <a:pt x="0" y="0"/>
                </a:moveTo>
                <a:lnTo>
                  <a:pt x="3281658" y="0"/>
                </a:lnTo>
                <a:lnTo>
                  <a:pt x="3281658" y="2846093"/>
                </a:lnTo>
                <a:lnTo>
                  <a:pt x="0" y="2846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2676" y="1546358"/>
            <a:ext cx="2865987" cy="72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231F20"/>
                </a:solidFill>
                <a:latin typeface="Roca Two Bold"/>
              </a:rPr>
              <a:t>OUR TEAM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798639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3135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617189">
            <a:off x="15767695" y="804044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2027" y="1546358"/>
            <a:ext cx="2421017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Roca Two Bold"/>
              </a:rPr>
              <a:t>OUR 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91497" y="436406"/>
            <a:ext cx="3281658" cy="2846093"/>
          </a:xfrm>
          <a:custGeom>
            <a:avLst/>
            <a:gdLst/>
            <a:ahLst/>
            <a:cxnLst/>
            <a:rect r="r" b="b" t="t" l="l"/>
            <a:pathLst>
              <a:path h="2846093" w="3281658">
                <a:moveTo>
                  <a:pt x="0" y="0"/>
                </a:moveTo>
                <a:lnTo>
                  <a:pt x="3281658" y="0"/>
                </a:lnTo>
                <a:lnTo>
                  <a:pt x="3281658" y="2846093"/>
                </a:lnTo>
                <a:lnTo>
                  <a:pt x="0" y="2846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2676" y="1546358"/>
            <a:ext cx="2865987" cy="72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231F20"/>
                </a:solidFill>
                <a:latin typeface="Roca Two Bold"/>
              </a:rPr>
              <a:t>OUR TEAM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798639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3135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617189">
            <a:off x="15767695" y="804044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2027" y="1546358"/>
            <a:ext cx="2421017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Roca Two Bold"/>
              </a:rPr>
              <a:t>OUR 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91497" y="436406"/>
            <a:ext cx="3281658" cy="2846093"/>
          </a:xfrm>
          <a:custGeom>
            <a:avLst/>
            <a:gdLst/>
            <a:ahLst/>
            <a:cxnLst/>
            <a:rect r="r" b="b" t="t" l="l"/>
            <a:pathLst>
              <a:path h="2846093" w="3281658">
                <a:moveTo>
                  <a:pt x="0" y="0"/>
                </a:moveTo>
                <a:lnTo>
                  <a:pt x="3281658" y="0"/>
                </a:lnTo>
                <a:lnTo>
                  <a:pt x="3281658" y="2846093"/>
                </a:lnTo>
                <a:lnTo>
                  <a:pt x="0" y="2846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2676" y="1546358"/>
            <a:ext cx="2865987" cy="72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231F20"/>
                </a:solidFill>
                <a:latin typeface="Roca Two Bold"/>
              </a:rPr>
              <a:t>OUR TEAM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798639" y="8684891"/>
            <a:ext cx="11594212" cy="1602109"/>
          </a:xfrm>
          <a:custGeom>
            <a:avLst/>
            <a:gdLst/>
            <a:ahLst/>
            <a:cxnLst/>
            <a:rect r="r" b="b" t="t" l="l"/>
            <a:pathLst>
              <a:path h="1602109" w="11594212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3135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617189">
            <a:off x="15767695" y="8040444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53181" y="853396"/>
            <a:ext cx="9066669" cy="7863274"/>
          </a:xfrm>
          <a:custGeom>
            <a:avLst/>
            <a:gdLst/>
            <a:ahLst/>
            <a:cxnLst/>
            <a:rect r="r" b="b" t="t" l="l"/>
            <a:pathLst>
              <a:path h="7863274" w="9066669">
                <a:moveTo>
                  <a:pt x="0" y="0"/>
                </a:moveTo>
                <a:lnTo>
                  <a:pt x="9066669" y="0"/>
                </a:lnTo>
                <a:lnTo>
                  <a:pt x="9066669" y="7863274"/>
                </a:lnTo>
                <a:lnTo>
                  <a:pt x="0" y="7863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94146" y="4604058"/>
            <a:ext cx="9525704" cy="160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59"/>
              </a:lnSpc>
              <a:spcBef>
                <a:spcPct val="0"/>
              </a:spcBef>
            </a:pPr>
            <a:r>
              <a:rPr lang="en-US" sz="9399">
                <a:solidFill>
                  <a:srgbClr val="231F20"/>
                </a:solidFill>
                <a:latin typeface="Roca Two"/>
              </a:rPr>
              <a:t>REFERENCES 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9755"/>
            <a:ext cx="5180528" cy="1657769"/>
          </a:xfrm>
          <a:custGeom>
            <a:avLst/>
            <a:gdLst/>
            <a:ahLst/>
            <a:cxnLst/>
            <a:rect r="r" b="b" t="t" l="l"/>
            <a:pathLst>
              <a:path h="1657769" w="5180528">
                <a:moveTo>
                  <a:pt x="0" y="0"/>
                </a:moveTo>
                <a:lnTo>
                  <a:pt x="5180528" y="0"/>
                </a:lnTo>
                <a:lnTo>
                  <a:pt x="5180528" y="1657769"/>
                </a:lnTo>
                <a:lnTo>
                  <a:pt x="0" y="165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098675" y="8905418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081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803" y="616584"/>
            <a:ext cx="3572828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EF7"/>
                </a:solidFill>
                <a:latin typeface="Roca Two Bold"/>
              </a:rPr>
              <a:t>REFERENCES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35657" y="79755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9755"/>
            <a:ext cx="5180528" cy="1657769"/>
          </a:xfrm>
          <a:custGeom>
            <a:avLst/>
            <a:gdLst/>
            <a:ahLst/>
            <a:cxnLst/>
            <a:rect r="r" b="b" t="t" l="l"/>
            <a:pathLst>
              <a:path h="1657769" w="5180528">
                <a:moveTo>
                  <a:pt x="0" y="0"/>
                </a:moveTo>
                <a:lnTo>
                  <a:pt x="5180528" y="0"/>
                </a:lnTo>
                <a:lnTo>
                  <a:pt x="5180528" y="1657769"/>
                </a:lnTo>
                <a:lnTo>
                  <a:pt x="0" y="165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098675" y="8905418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081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803" y="616584"/>
            <a:ext cx="3572828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EF7"/>
                </a:solidFill>
                <a:latin typeface="Roca Two Bold"/>
              </a:rPr>
              <a:t>REFERENCES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35657" y="0"/>
            <a:ext cx="10847286" cy="1498898"/>
          </a:xfrm>
          <a:custGeom>
            <a:avLst/>
            <a:gdLst/>
            <a:ahLst/>
            <a:cxnLst/>
            <a:rect r="r" b="b" t="t" l="l"/>
            <a:pathLst>
              <a:path h="1498898" w="10847286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91967">
            <a:off x="4366081" y="1559751"/>
            <a:ext cx="1707111" cy="1555022"/>
          </a:xfrm>
          <a:custGeom>
            <a:avLst/>
            <a:gdLst/>
            <a:ahLst/>
            <a:cxnLst/>
            <a:rect r="r" b="b" t="t" l="l"/>
            <a:pathLst>
              <a:path h="1555022" w="1707111">
                <a:moveTo>
                  <a:pt x="0" y="0"/>
                </a:moveTo>
                <a:lnTo>
                  <a:pt x="1707110" y="0"/>
                </a:lnTo>
                <a:lnTo>
                  <a:pt x="1707110" y="1555023"/>
                </a:lnTo>
                <a:lnTo>
                  <a:pt x="0" y="1555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129629">
            <a:off x="1530356" y="4116826"/>
            <a:ext cx="3895386" cy="4128059"/>
          </a:xfrm>
          <a:custGeom>
            <a:avLst/>
            <a:gdLst/>
            <a:ahLst/>
            <a:cxnLst/>
            <a:rect r="r" b="b" t="t" l="l"/>
            <a:pathLst>
              <a:path h="4128059" w="3895386">
                <a:moveTo>
                  <a:pt x="0" y="4128058"/>
                </a:moveTo>
                <a:lnTo>
                  <a:pt x="3895386" y="4128058"/>
                </a:lnTo>
                <a:lnTo>
                  <a:pt x="3895386" y="0"/>
                </a:lnTo>
                <a:lnTo>
                  <a:pt x="0" y="0"/>
                </a:lnTo>
                <a:lnTo>
                  <a:pt x="0" y="41280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55707" y="2869526"/>
            <a:ext cx="8376587" cy="514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46"/>
              </a:lnSpc>
            </a:pPr>
            <a:r>
              <a:rPr lang="en-US" sz="17304" spc="380">
                <a:solidFill>
                  <a:srgbClr val="000000"/>
                </a:solidFill>
                <a:latin typeface="Pompiere"/>
              </a:rPr>
              <a:t>THANK</a:t>
            </a:r>
          </a:p>
          <a:p>
            <a:pPr algn="ctr">
              <a:lnSpc>
                <a:spcPts val="20246"/>
              </a:lnSpc>
            </a:pPr>
            <a:r>
              <a:rPr lang="en-US" sz="17304" spc="380">
                <a:solidFill>
                  <a:srgbClr val="000000"/>
                </a:solidFill>
                <a:latin typeface="Pompiere"/>
              </a:rPr>
              <a:t>YOU!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435657">
            <a:off x="7550145" y="4437579"/>
            <a:ext cx="3750634" cy="3974660"/>
          </a:xfrm>
          <a:custGeom>
            <a:avLst/>
            <a:gdLst/>
            <a:ahLst/>
            <a:cxnLst/>
            <a:rect r="r" b="b" t="t" l="l"/>
            <a:pathLst>
              <a:path h="3974660" w="3750634">
                <a:moveTo>
                  <a:pt x="0" y="3974660"/>
                </a:moveTo>
                <a:lnTo>
                  <a:pt x="3750634" y="3974660"/>
                </a:lnTo>
                <a:lnTo>
                  <a:pt x="3750634" y="0"/>
                </a:lnTo>
                <a:lnTo>
                  <a:pt x="0" y="0"/>
                </a:lnTo>
                <a:lnTo>
                  <a:pt x="0" y="39746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5599813" y="8633321"/>
            <a:ext cx="13959219" cy="1928910"/>
          </a:xfrm>
          <a:custGeom>
            <a:avLst/>
            <a:gdLst/>
            <a:ahLst/>
            <a:cxnLst/>
            <a:rect r="r" b="b" t="t" l="l"/>
            <a:pathLst>
              <a:path h="1928910" w="13959219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14008" y="135255"/>
            <a:ext cx="3659985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>
                <a:solidFill>
                  <a:srgbClr val="231F20"/>
                </a:solidFill>
                <a:latin typeface="Handy Casual"/>
              </a:rPr>
              <a:t>Intoduction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60499" y="2100892"/>
            <a:ext cx="5557457" cy="555745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694670" y="4645306"/>
            <a:ext cx="2889114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spc="151">
                <a:solidFill>
                  <a:srgbClr val="231F20"/>
                </a:solidFill>
                <a:latin typeface="Roca Two Bold"/>
              </a:rPr>
              <a:t>2.14 billion</a:t>
            </a:r>
            <a:r>
              <a:rPr lang="en-US" sz="2200" spc="151">
                <a:solidFill>
                  <a:srgbClr val="231F20"/>
                </a:solidFill>
                <a:latin typeface="Roca Two Bold"/>
              </a:rPr>
              <a:t> in 2020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70217" y="2100892"/>
            <a:ext cx="5557457" cy="555745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495332" y="4226206"/>
            <a:ext cx="2707227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2200" spc="151">
                <a:solidFill>
                  <a:srgbClr val="231F20"/>
                </a:solidFill>
                <a:latin typeface="Roca Two Bold"/>
              </a:rPr>
              <a:t>FICCI stated</a:t>
            </a:r>
          </a:p>
          <a:p>
            <a:pPr algn="ctr">
              <a:lnSpc>
                <a:spcPts val="3300"/>
              </a:lnSpc>
            </a:pPr>
            <a:r>
              <a:rPr lang="en-US" sz="2200" spc="151">
                <a:solidFill>
                  <a:srgbClr val="231F20"/>
                </a:solidFill>
                <a:latin typeface="Roca Two Bold"/>
              </a:rPr>
              <a:t> 300 million in 2012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04762" y="-68578"/>
            <a:ext cx="10083238" cy="1393320"/>
          </a:xfrm>
          <a:custGeom>
            <a:avLst/>
            <a:gdLst/>
            <a:ahLst/>
            <a:cxnLst/>
            <a:rect r="r" b="b" t="t" l="l"/>
            <a:pathLst>
              <a:path h="1393320" w="10083238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098675" y="8905418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81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73405" y="1028700"/>
            <a:ext cx="7388845" cy="8115148"/>
            <a:chOff x="0" y="0"/>
            <a:chExt cx="1946033" cy="21373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6033" cy="2137323"/>
            </a:xfrm>
            <a:custGeom>
              <a:avLst/>
              <a:gdLst/>
              <a:ahLst/>
              <a:cxnLst/>
              <a:rect r="r" b="b" t="t" l="l"/>
              <a:pathLst>
                <a:path h="2137323" w="1946033">
                  <a:moveTo>
                    <a:pt x="0" y="0"/>
                  </a:moveTo>
                  <a:lnTo>
                    <a:pt x="1946033" y="0"/>
                  </a:lnTo>
                  <a:lnTo>
                    <a:pt x="1946033" y="2137323"/>
                  </a:lnTo>
                  <a:lnTo>
                    <a:pt x="0" y="2137323"/>
                  </a:ln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946033" cy="2156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47565" y="4152793"/>
            <a:ext cx="8670898" cy="1032847"/>
          </a:xfrm>
          <a:custGeom>
            <a:avLst/>
            <a:gdLst/>
            <a:ahLst/>
            <a:cxnLst/>
            <a:rect r="r" b="b" t="t" l="l"/>
            <a:pathLst>
              <a:path h="1032847" w="8670898">
                <a:moveTo>
                  <a:pt x="0" y="0"/>
                </a:moveTo>
                <a:lnTo>
                  <a:pt x="8670898" y="0"/>
                </a:lnTo>
                <a:lnTo>
                  <a:pt x="8670898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04" t="-86495" r="-267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1351" y="2720218"/>
            <a:ext cx="9364992" cy="1948998"/>
            <a:chOff x="0" y="0"/>
            <a:chExt cx="358813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88134" cy="746746"/>
            </a:xfrm>
            <a:custGeom>
              <a:avLst/>
              <a:gdLst/>
              <a:ahLst/>
              <a:cxnLst/>
              <a:rect r="r" b="b" t="t" l="l"/>
              <a:pathLst>
                <a:path h="746746" w="3588134">
                  <a:moveTo>
                    <a:pt x="0" y="0"/>
                  </a:moveTo>
                  <a:lnTo>
                    <a:pt x="3588134" y="0"/>
                  </a:lnTo>
                  <a:lnTo>
                    <a:pt x="358813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58813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1576" y="3037940"/>
            <a:ext cx="1251839" cy="1270316"/>
          </a:xfrm>
          <a:custGeom>
            <a:avLst/>
            <a:gdLst/>
            <a:ahLst/>
            <a:cxnLst/>
            <a:rect r="r" b="b" t="t" l="l"/>
            <a:pathLst>
              <a:path h="1270316" w="1251839">
                <a:moveTo>
                  <a:pt x="0" y="0"/>
                </a:moveTo>
                <a:lnTo>
                  <a:pt x="1251839" y="0"/>
                </a:lnTo>
                <a:lnTo>
                  <a:pt x="1251839" y="1270316"/>
                </a:lnTo>
                <a:lnTo>
                  <a:pt x="0" y="1270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8567" y="6533935"/>
            <a:ext cx="9056483" cy="1032847"/>
          </a:xfrm>
          <a:custGeom>
            <a:avLst/>
            <a:gdLst/>
            <a:ahLst/>
            <a:cxnLst/>
            <a:rect r="r" b="b" t="t" l="l"/>
            <a:pathLst>
              <a:path h="1032847" w="9056483">
                <a:moveTo>
                  <a:pt x="0" y="0"/>
                </a:moveTo>
                <a:lnTo>
                  <a:pt x="9056483" y="0"/>
                </a:lnTo>
                <a:lnTo>
                  <a:pt x="9056483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-769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51014" y="5101360"/>
            <a:ext cx="9231917" cy="1948998"/>
            <a:chOff x="0" y="0"/>
            <a:chExt cx="3537147" cy="746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37146" cy="746746"/>
            </a:xfrm>
            <a:custGeom>
              <a:avLst/>
              <a:gdLst/>
              <a:ahLst/>
              <a:cxnLst/>
              <a:rect r="r" b="b" t="t" l="l"/>
              <a:pathLst>
                <a:path h="746746" w="3537146">
                  <a:moveTo>
                    <a:pt x="0" y="0"/>
                  </a:moveTo>
                  <a:lnTo>
                    <a:pt x="3537146" y="0"/>
                  </a:lnTo>
                  <a:lnTo>
                    <a:pt x="3537146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537147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821395" y="5438906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3"/>
                </a:lnTo>
                <a:lnTo>
                  <a:pt x="0" y="1178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65983" y="5629801"/>
            <a:ext cx="6739560" cy="75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Roca Two"/>
              </a:rPr>
              <a:t>World wide statistics shows that larger items purchased online is garments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702306" y="1498242"/>
            <a:ext cx="7926791" cy="6828843"/>
          </a:xfrm>
          <a:custGeom>
            <a:avLst/>
            <a:gdLst/>
            <a:ahLst/>
            <a:cxnLst/>
            <a:rect r="r" b="b" t="t" l="l"/>
            <a:pathLst>
              <a:path h="6828843" w="7926791">
                <a:moveTo>
                  <a:pt x="0" y="0"/>
                </a:moveTo>
                <a:lnTo>
                  <a:pt x="7926790" y="0"/>
                </a:lnTo>
                <a:lnTo>
                  <a:pt x="7926790" y="6828843"/>
                </a:lnTo>
                <a:lnTo>
                  <a:pt x="0" y="68288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49" t="0" r="-3784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15489428" y="1229518"/>
            <a:ext cx="3539744" cy="3430333"/>
          </a:xfrm>
          <a:custGeom>
            <a:avLst/>
            <a:gdLst/>
            <a:ahLst/>
            <a:cxnLst/>
            <a:rect r="r" b="b" t="t" l="l"/>
            <a:pathLst>
              <a:path h="3430333" w="3539744">
                <a:moveTo>
                  <a:pt x="0" y="0"/>
                </a:moveTo>
                <a:lnTo>
                  <a:pt x="3539744" y="0"/>
                </a:lnTo>
                <a:lnTo>
                  <a:pt x="3539744" y="3430334"/>
                </a:lnTo>
                <a:lnTo>
                  <a:pt x="0" y="3430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8062" y="3296242"/>
            <a:ext cx="6606729" cy="8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Roca Two"/>
              </a:rPr>
              <a:t> Categories of the most purchased products online appears to be clothing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098675" y="8905418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81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76281" y="434718"/>
            <a:ext cx="7388845" cy="9417565"/>
            <a:chOff x="0" y="0"/>
            <a:chExt cx="1946033" cy="24803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46033" cy="2480346"/>
            </a:xfrm>
            <a:custGeom>
              <a:avLst/>
              <a:gdLst/>
              <a:ahLst/>
              <a:cxnLst/>
              <a:rect r="r" b="b" t="t" l="l"/>
              <a:pathLst>
                <a:path h="2480346" w="1946033">
                  <a:moveTo>
                    <a:pt x="0" y="0"/>
                  </a:moveTo>
                  <a:lnTo>
                    <a:pt x="1946033" y="0"/>
                  </a:lnTo>
                  <a:lnTo>
                    <a:pt x="1946033" y="2480346"/>
                  </a:lnTo>
                  <a:lnTo>
                    <a:pt x="0" y="2480346"/>
                  </a:lnTo>
                  <a:close/>
                </a:path>
              </a:pathLst>
            </a:custGeom>
            <a:solidFill>
              <a:srgbClr val="DCD8C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946033" cy="2499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04762" y="-68578"/>
            <a:ext cx="10083238" cy="1393320"/>
          </a:xfrm>
          <a:custGeom>
            <a:avLst/>
            <a:gdLst/>
            <a:ahLst/>
            <a:cxnLst/>
            <a:rect r="r" b="b" t="t" l="l"/>
            <a:pathLst>
              <a:path h="1393320" w="10083238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97697" y="939836"/>
            <a:ext cx="10361603" cy="9254072"/>
          </a:xfrm>
          <a:custGeom>
            <a:avLst/>
            <a:gdLst/>
            <a:ahLst/>
            <a:cxnLst/>
            <a:rect r="r" b="b" t="t" l="l"/>
            <a:pathLst>
              <a:path h="9254072" w="10361603">
                <a:moveTo>
                  <a:pt x="0" y="0"/>
                </a:moveTo>
                <a:lnTo>
                  <a:pt x="10361603" y="0"/>
                </a:lnTo>
                <a:lnTo>
                  <a:pt x="10361603" y="9254072"/>
                </a:lnTo>
                <a:lnTo>
                  <a:pt x="0" y="925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06" t="0" r="-3752" b="-3871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13920" y="6856667"/>
            <a:ext cx="3539744" cy="3430333"/>
          </a:xfrm>
          <a:custGeom>
            <a:avLst/>
            <a:gdLst/>
            <a:ahLst/>
            <a:cxnLst/>
            <a:rect r="r" b="b" t="t" l="l"/>
            <a:pathLst>
              <a:path h="3430333" w="3539744">
                <a:moveTo>
                  <a:pt x="0" y="0"/>
                </a:moveTo>
                <a:lnTo>
                  <a:pt x="3539743" y="0"/>
                </a:lnTo>
                <a:lnTo>
                  <a:pt x="3539743" y="3430333"/>
                </a:lnTo>
                <a:lnTo>
                  <a:pt x="0" y="3430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31941" y="2269404"/>
            <a:ext cx="2572844" cy="257284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70938" y="5352468"/>
            <a:ext cx="2572844" cy="257284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842938" y="4948422"/>
            <a:ext cx="2550851" cy="3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Roca Two"/>
              </a:rPr>
              <a:t>Item doesn’t fit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1927" y="7920459"/>
            <a:ext cx="4229796" cy="3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Roca Two"/>
              </a:rPr>
              <a:t>doesn’t match description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5763" y="260047"/>
            <a:ext cx="7163195" cy="88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00000"/>
                </a:solidFill>
                <a:latin typeface="Roca Two"/>
              </a:rPr>
              <a:t> Problem overview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098675" y="8905418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81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13920" y="6856667"/>
            <a:ext cx="3539744" cy="3430333"/>
          </a:xfrm>
          <a:custGeom>
            <a:avLst/>
            <a:gdLst/>
            <a:ahLst/>
            <a:cxnLst/>
            <a:rect r="r" b="b" t="t" l="l"/>
            <a:pathLst>
              <a:path h="3430333" w="3539744">
                <a:moveTo>
                  <a:pt x="0" y="0"/>
                </a:moveTo>
                <a:lnTo>
                  <a:pt x="3539743" y="0"/>
                </a:lnTo>
                <a:lnTo>
                  <a:pt x="3539743" y="3430333"/>
                </a:lnTo>
                <a:lnTo>
                  <a:pt x="0" y="3430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11895" y="1675350"/>
            <a:ext cx="4473739" cy="722327"/>
            <a:chOff x="0" y="0"/>
            <a:chExt cx="1178269" cy="1902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8269" cy="190243"/>
            </a:xfrm>
            <a:custGeom>
              <a:avLst/>
              <a:gdLst/>
              <a:ahLst/>
              <a:cxnLst/>
              <a:rect r="r" b="b" t="t" l="l"/>
              <a:pathLst>
                <a:path h="19024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90243"/>
                  </a:lnTo>
                  <a:lnTo>
                    <a:pt x="0" y="190243"/>
                  </a:lnTo>
                  <a:close/>
                </a:path>
              </a:pathLst>
            </a:custGeom>
            <a:solidFill>
              <a:srgbClr val="0ACF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78269" cy="247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Roca Two Italics"/>
                </a:rPr>
                <a:t>Virtual fit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91712" y="2397677"/>
            <a:ext cx="4314104" cy="6213972"/>
            <a:chOff x="0" y="0"/>
            <a:chExt cx="1136225" cy="16366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6225" cy="1636602"/>
            </a:xfrm>
            <a:custGeom>
              <a:avLst/>
              <a:gdLst/>
              <a:ahLst/>
              <a:cxnLst/>
              <a:rect r="r" b="b" t="t" l="l"/>
              <a:pathLst>
                <a:path h="1636602" w="1136225">
                  <a:moveTo>
                    <a:pt x="0" y="0"/>
                  </a:moveTo>
                  <a:lnTo>
                    <a:pt x="1136225" y="0"/>
                  </a:lnTo>
                  <a:lnTo>
                    <a:pt x="1136225" y="1636602"/>
                  </a:lnTo>
                  <a:lnTo>
                    <a:pt x="0" y="16366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136225" cy="1655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785766" y="2789415"/>
            <a:ext cx="3137259" cy="5122338"/>
          </a:xfrm>
          <a:custGeom>
            <a:avLst/>
            <a:gdLst/>
            <a:ahLst/>
            <a:cxnLst/>
            <a:rect r="r" b="b" t="t" l="l"/>
            <a:pathLst>
              <a:path h="5122338" w="3137259">
                <a:moveTo>
                  <a:pt x="0" y="0"/>
                </a:moveTo>
                <a:lnTo>
                  <a:pt x="3137259" y="0"/>
                </a:lnTo>
                <a:lnTo>
                  <a:pt x="3137259" y="5122338"/>
                </a:lnTo>
                <a:lnTo>
                  <a:pt x="0" y="5122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08410" y="1675350"/>
            <a:ext cx="2707577" cy="27075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D8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Open Sauce"/>
                </a:rPr>
                <a:t>Increase Confidence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62198" y="6085428"/>
            <a:ext cx="2001367" cy="200136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D8B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Open Sauce"/>
                </a:rPr>
                <a:t>Boost Market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51025" y="3610831"/>
            <a:ext cx="2425080" cy="242508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AD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Open Sauce"/>
                </a:rPr>
                <a:t>Reduce Returns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34871" y="4061890"/>
            <a:ext cx="3670129" cy="3948043"/>
            <a:chOff x="0" y="0"/>
            <a:chExt cx="685306" cy="737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5306" cy="737200"/>
            </a:xfrm>
            <a:custGeom>
              <a:avLst/>
              <a:gdLst/>
              <a:ahLst/>
              <a:cxnLst/>
              <a:rect r="r" b="b" t="t" l="l"/>
              <a:pathLst>
                <a:path h="737200" w="685306">
                  <a:moveTo>
                    <a:pt x="342653" y="0"/>
                  </a:moveTo>
                  <a:cubicBezTo>
                    <a:pt x="153411" y="0"/>
                    <a:pt x="0" y="165028"/>
                    <a:pt x="0" y="368600"/>
                  </a:cubicBezTo>
                  <a:cubicBezTo>
                    <a:pt x="0" y="572172"/>
                    <a:pt x="153411" y="737200"/>
                    <a:pt x="342653" y="737200"/>
                  </a:cubicBezTo>
                  <a:cubicBezTo>
                    <a:pt x="531895" y="737200"/>
                    <a:pt x="685306" y="572172"/>
                    <a:pt x="685306" y="368600"/>
                  </a:cubicBezTo>
                  <a:cubicBezTo>
                    <a:pt x="685306" y="165028"/>
                    <a:pt x="531895" y="0"/>
                    <a:pt x="342653" y="0"/>
                  </a:cubicBezTo>
                  <a:close/>
                </a:path>
              </a:pathLst>
            </a:custGeom>
            <a:solidFill>
              <a:srgbClr val="0B86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64247" y="40538"/>
              <a:ext cx="556811" cy="62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Open Sauce"/>
                </a:rPr>
                <a:t>Setting a New standard for </a:t>
              </a:r>
            </a:p>
            <a:p>
              <a:pPr algn="ctr"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Open Sauce"/>
                </a:rPr>
                <a:t>E-commerce 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204762" y="-68578"/>
            <a:ext cx="10083238" cy="1393320"/>
          </a:xfrm>
          <a:custGeom>
            <a:avLst/>
            <a:gdLst/>
            <a:ahLst/>
            <a:cxnLst/>
            <a:rect r="r" b="b" t="t" l="l"/>
            <a:pathLst>
              <a:path h="1393320" w="10083238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787051" y="9505950"/>
            <a:ext cx="8432527" cy="1165222"/>
          </a:xfrm>
          <a:custGeom>
            <a:avLst/>
            <a:gdLst/>
            <a:ahLst/>
            <a:cxnLst/>
            <a:rect r="r" b="b" t="t" l="l"/>
            <a:pathLst>
              <a:path h="1165222" w="8432527">
                <a:moveTo>
                  <a:pt x="8432527" y="0"/>
                </a:moveTo>
                <a:lnTo>
                  <a:pt x="0" y="0"/>
                </a:lnTo>
                <a:lnTo>
                  <a:pt x="0" y="1165222"/>
                </a:lnTo>
                <a:lnTo>
                  <a:pt x="8432527" y="1165222"/>
                </a:lnTo>
                <a:lnTo>
                  <a:pt x="843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4117" y="1260234"/>
            <a:ext cx="15605867" cy="6857098"/>
            <a:chOff x="0" y="0"/>
            <a:chExt cx="21259195" cy="9341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21195695" cy="9277627"/>
            </a:xfrm>
            <a:custGeom>
              <a:avLst/>
              <a:gdLst/>
              <a:ahLst/>
              <a:cxnLst/>
              <a:rect r="r" b="b" t="t" l="l"/>
              <a:pathLst>
                <a:path h="9277627" w="21195695">
                  <a:moveTo>
                    <a:pt x="21102985" y="9277627"/>
                  </a:moveTo>
                  <a:lnTo>
                    <a:pt x="92710" y="9277627"/>
                  </a:lnTo>
                  <a:cubicBezTo>
                    <a:pt x="41910" y="9277627"/>
                    <a:pt x="0" y="9235717"/>
                    <a:pt x="0" y="91849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101715" y="0"/>
                  </a:lnTo>
                  <a:cubicBezTo>
                    <a:pt x="21152515" y="0"/>
                    <a:pt x="21194426" y="41910"/>
                    <a:pt x="21194426" y="92710"/>
                  </a:cubicBezTo>
                  <a:lnTo>
                    <a:pt x="21194426" y="9183647"/>
                  </a:lnTo>
                  <a:cubicBezTo>
                    <a:pt x="21195695" y="9235717"/>
                    <a:pt x="21153785" y="9277627"/>
                    <a:pt x="21102985" y="9277627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59195" cy="9341127"/>
            </a:xfrm>
            <a:custGeom>
              <a:avLst/>
              <a:gdLst/>
              <a:ahLst/>
              <a:cxnLst/>
              <a:rect r="r" b="b" t="t" l="l"/>
              <a:pathLst>
                <a:path h="9341127" w="21259195">
                  <a:moveTo>
                    <a:pt x="21134735" y="59690"/>
                  </a:moveTo>
                  <a:cubicBezTo>
                    <a:pt x="21170295" y="59690"/>
                    <a:pt x="21199504" y="88900"/>
                    <a:pt x="21199504" y="124460"/>
                  </a:cubicBezTo>
                  <a:lnTo>
                    <a:pt x="21199504" y="9216667"/>
                  </a:lnTo>
                  <a:cubicBezTo>
                    <a:pt x="21199504" y="9252227"/>
                    <a:pt x="21170295" y="9281437"/>
                    <a:pt x="21134735" y="9281437"/>
                  </a:cubicBezTo>
                  <a:lnTo>
                    <a:pt x="124460" y="9281437"/>
                  </a:lnTo>
                  <a:cubicBezTo>
                    <a:pt x="88900" y="9281437"/>
                    <a:pt x="59690" y="9252227"/>
                    <a:pt x="59690" y="92166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134735" y="59690"/>
                  </a:lnTo>
                  <a:moveTo>
                    <a:pt x="211347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216667"/>
                  </a:lnTo>
                  <a:cubicBezTo>
                    <a:pt x="0" y="9285247"/>
                    <a:pt x="55880" y="9341127"/>
                    <a:pt x="124460" y="9341127"/>
                  </a:cubicBezTo>
                  <a:lnTo>
                    <a:pt x="21134735" y="9341127"/>
                  </a:lnTo>
                  <a:cubicBezTo>
                    <a:pt x="21203315" y="9341127"/>
                    <a:pt x="21259195" y="9285247"/>
                    <a:pt x="21259195" y="9216667"/>
                  </a:cubicBezTo>
                  <a:lnTo>
                    <a:pt x="21259195" y="124460"/>
                  </a:lnTo>
                  <a:cubicBezTo>
                    <a:pt x="21259195" y="55880"/>
                    <a:pt x="21203315" y="0"/>
                    <a:pt x="2113473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AutoShape 6" id="6"/>
          <p:cNvSpPr/>
          <p:nvPr/>
        </p:nvSpPr>
        <p:spPr>
          <a:xfrm flipH="true">
            <a:off x="3315745" y="2480629"/>
            <a:ext cx="12148746" cy="0"/>
          </a:xfrm>
          <a:prstGeom prst="line">
            <a:avLst/>
          </a:prstGeom>
          <a:ln cap="flat" w="38100">
            <a:solidFill>
              <a:srgbClr val="0ACF8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1508112">
            <a:off x="-811326" y="2558571"/>
            <a:ext cx="1906217" cy="3120295"/>
          </a:xfrm>
          <a:custGeom>
            <a:avLst/>
            <a:gdLst/>
            <a:ahLst/>
            <a:cxnLst/>
            <a:rect r="r" b="b" t="t" l="l"/>
            <a:pathLst>
              <a:path h="3120295" w="1906217">
                <a:moveTo>
                  <a:pt x="0" y="0"/>
                </a:moveTo>
                <a:lnTo>
                  <a:pt x="1906217" y="0"/>
                </a:lnTo>
                <a:lnTo>
                  <a:pt x="1906217" y="3120295"/>
                </a:lnTo>
                <a:lnTo>
                  <a:pt x="0" y="312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39004" y="1561062"/>
            <a:ext cx="7800708" cy="69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31"/>
              </a:lnSpc>
            </a:pPr>
            <a:r>
              <a:rPr lang="en-US" sz="4399" spc="-39">
                <a:solidFill>
                  <a:srgbClr val="000000"/>
                </a:solidFill>
                <a:latin typeface="Roca Two Bold"/>
              </a:rPr>
              <a:t>Why...?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4087408">
            <a:off x="-204057" y="9100887"/>
            <a:ext cx="1312716" cy="1195765"/>
          </a:xfrm>
          <a:custGeom>
            <a:avLst/>
            <a:gdLst/>
            <a:ahLst/>
            <a:cxnLst/>
            <a:rect r="r" b="b" t="t" l="l"/>
            <a:pathLst>
              <a:path h="1195765" w="1312716">
                <a:moveTo>
                  <a:pt x="0" y="0"/>
                </a:moveTo>
                <a:lnTo>
                  <a:pt x="1312716" y="0"/>
                </a:lnTo>
                <a:lnTo>
                  <a:pt x="1312716" y="1195765"/>
                </a:lnTo>
                <a:lnTo>
                  <a:pt x="0" y="1195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559998" y="3092831"/>
            <a:ext cx="14947735" cy="55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sz="3830">
                <a:solidFill>
                  <a:srgbClr val="000000"/>
                </a:solidFill>
                <a:latin typeface="Handy Casual"/>
              </a:rPr>
              <a:t>1-Disabled people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656" y="4636854"/>
            <a:ext cx="15834286" cy="52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  <a:spcBef>
                <a:spcPct val="0"/>
              </a:spcBef>
            </a:pPr>
            <a:r>
              <a:rPr lang="en-US" sz="3620">
                <a:solidFill>
                  <a:srgbClr val="000000"/>
                </a:solidFill>
                <a:latin typeface="Handy Casual"/>
              </a:rPr>
              <a:t>3</a:t>
            </a:r>
            <a:r>
              <a:rPr lang="en-US" sz="3620">
                <a:solidFill>
                  <a:srgbClr val="000000"/>
                </a:solidFill>
                <a:latin typeface="Handy Casual"/>
              </a:rPr>
              <a:t>- Limited options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70213" y="3848234"/>
            <a:ext cx="7134208" cy="56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  <a:spcBef>
                <a:spcPct val="0"/>
              </a:spcBef>
            </a:pPr>
            <a:r>
              <a:rPr lang="en-US" sz="3847">
                <a:solidFill>
                  <a:srgbClr val="000000"/>
                </a:solidFill>
                <a:latin typeface="Handy Casual"/>
              </a:rPr>
              <a:t>2- Accessibility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23013" y="5451432"/>
            <a:ext cx="6573787" cy="51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3545">
                <a:solidFill>
                  <a:srgbClr val="000000"/>
                </a:solidFill>
                <a:latin typeface="Handy Casual"/>
              </a:rPr>
              <a:t>4</a:t>
            </a:r>
            <a:r>
              <a:rPr lang="en-US" sz="3545">
                <a:solidFill>
                  <a:srgbClr val="000000"/>
                </a:solidFill>
                <a:latin typeface="Handy Casual"/>
              </a:rPr>
              <a:t>- Lack of Specialized products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13870" y="3064784"/>
            <a:ext cx="14947735" cy="55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sz="3830">
                <a:solidFill>
                  <a:srgbClr val="FBC046"/>
                </a:solidFill>
                <a:latin typeface="Handy Casual"/>
              </a:rPr>
              <a:t>16% =1.5 billion (world)      10.7%:16% =12 million ;16million (Egypt)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DAF8x8DLR2w</dc:identifier>
  <dcterms:modified xsi:type="dcterms:W3CDTF">2011-08-01T06:04:30Z</dcterms:modified>
  <cp:revision>1</cp:revision>
  <dc:title>Grey minimalist business project presentation </dc:title>
</cp:coreProperties>
</file>